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  <p:sldMasterId id="2147483687" r:id="rId2"/>
  </p:sldMasterIdLst>
  <p:notesMasterIdLst>
    <p:notesMasterId r:id="rId21"/>
  </p:notesMasterIdLst>
  <p:sldIdLst>
    <p:sldId id="256" r:id="rId3"/>
    <p:sldId id="318" r:id="rId4"/>
    <p:sldId id="258" r:id="rId5"/>
    <p:sldId id="305" r:id="rId6"/>
    <p:sldId id="272" r:id="rId7"/>
    <p:sldId id="306" r:id="rId8"/>
    <p:sldId id="316" r:id="rId9"/>
    <p:sldId id="317" r:id="rId10"/>
    <p:sldId id="310" r:id="rId11"/>
    <p:sldId id="263" r:id="rId12"/>
    <p:sldId id="259" r:id="rId13"/>
    <p:sldId id="308" r:id="rId14"/>
    <p:sldId id="309" r:id="rId15"/>
    <p:sldId id="311" r:id="rId16"/>
    <p:sldId id="312" r:id="rId17"/>
    <p:sldId id="314" r:id="rId18"/>
    <p:sldId id="315" r:id="rId19"/>
    <p:sldId id="267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D75AA0-FBA5-40D5-B207-61915CB994E0}">
  <a:tblStyle styleId="{9AD75AA0-FBA5-40D5-B207-61915CB994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105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6853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3260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07236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13577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49338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89100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1153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7f9262ee2f_0_26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7f9262ee2f_0_26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6893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68539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3260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0711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014984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Big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56582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 + Design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8816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Big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9372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 +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3173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1412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1374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8857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 + Bullet Poi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57379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8" r:id="rId2"/>
    <p:sldLayoutId id="2147483659" r:id="rId3"/>
    <p:sldLayoutId id="2147483685" r:id="rId4"/>
    <p:sldLayoutId id="2147483686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744495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jp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0" y="1950100"/>
            <a:ext cx="91440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Intent Based Application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Francesco Iemma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Yuri Mazzuoli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Giovanni Menghini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044200" y="2483963"/>
            <a:ext cx="5055600" cy="74073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Advanced Network Architectures and Wireless Systems</a:t>
            </a:r>
            <a:endParaRPr sz="16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AA1B93DC-F03E-4FAE-89D0-9263B0A0F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8067" y="256941"/>
            <a:ext cx="1427865" cy="145761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5483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LINK FAILURE HANDLING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1224853" y="1670873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PREVENTIVE</a:t>
            </a:r>
            <a:endParaRPr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1157254" y="2355773"/>
            <a:ext cx="2547041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/>
              <a:t>Idle </a:t>
            </a:r>
            <a:r>
              <a:rPr lang="it-IT" b="1" dirty="0" err="1"/>
              <a:t>timeout</a:t>
            </a:r>
            <a:r>
              <a:rPr lang="it-IT" b="1" dirty="0"/>
              <a:t> </a:t>
            </a:r>
            <a:r>
              <a:rPr lang="it-IT" dirty="0"/>
              <a:t>for </a:t>
            </a:r>
            <a:r>
              <a:rPr lang="it-IT" dirty="0" err="1"/>
              <a:t>each</a:t>
            </a:r>
            <a:r>
              <a:rPr lang="it-IT" dirty="0"/>
              <a:t> rule: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If in this time no packets match it, the rule is deleted</a:t>
            </a:r>
            <a:endParaRPr lang="it-IT" dirty="0"/>
          </a:p>
        </p:txBody>
      </p:sp>
      <p:sp>
        <p:nvSpPr>
          <p:cNvPr id="225" name="Google Shape;225;p45"/>
          <p:cNvSpPr txBox="1">
            <a:spLocks noGrp="1"/>
          </p:cNvSpPr>
          <p:nvPr>
            <p:ph type="title" idx="2"/>
          </p:nvPr>
        </p:nvSpPr>
        <p:spPr>
          <a:xfrm>
            <a:off x="4692143" y="1670873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CC99FF"/>
                </a:solidFill>
              </a:rPr>
              <a:t>REACTIVE</a:t>
            </a:r>
            <a:endParaRPr dirty="0">
              <a:solidFill>
                <a:srgbClr val="CC99FF"/>
              </a:solidFill>
            </a:endParaRPr>
          </a:p>
        </p:txBody>
      </p: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4535744" y="2355773"/>
            <a:ext cx="2702897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Every time a link or a switch fails, involved path are </a:t>
            </a:r>
            <a:r>
              <a:rPr lang="en" b="1" dirty="0"/>
              <a:t>recomputed </a:t>
            </a:r>
            <a:r>
              <a:rPr lang="en" dirty="0"/>
              <a:t>and new rules are established</a:t>
            </a:r>
            <a:endParaRPr b="1" dirty="0"/>
          </a:p>
        </p:txBody>
      </p:sp>
      <p:cxnSp>
        <p:nvCxnSpPr>
          <p:cNvPr id="227" name="Google Shape;227;p45"/>
          <p:cNvCxnSpPr/>
          <p:nvPr/>
        </p:nvCxnSpPr>
        <p:spPr>
          <a:xfrm>
            <a:off x="2271800" y="2291796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8" name="Google Shape;228;p45"/>
          <p:cNvCxnSpPr/>
          <p:nvPr/>
        </p:nvCxnSpPr>
        <p:spPr>
          <a:xfrm>
            <a:off x="5751293" y="2291796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1" name="Google Shape;171;p39">
            <a:extLst>
              <a:ext uri="{FF2B5EF4-FFF2-40B4-BE49-F238E27FC236}">
                <a16:creationId xmlns:a16="http://schemas.microsoft.com/office/drawing/2014/main" id="{87289C35-55A6-44D9-8152-D8D02F7DB2E6}"/>
              </a:ext>
            </a:extLst>
          </p:cNvPr>
          <p:cNvSpPr txBox="1">
            <a:spLocks/>
          </p:cNvSpPr>
          <p:nvPr/>
        </p:nvSpPr>
        <p:spPr>
          <a:xfrm>
            <a:off x="938500" y="989099"/>
            <a:ext cx="5133736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Double approach technique</a:t>
            </a:r>
          </a:p>
        </p:txBody>
      </p:sp>
      <p:pic>
        <p:nvPicPr>
          <p:cNvPr id="12" name="Elemento grafico 11" descr="Clessidra finita con riempimento a tinta unita">
            <a:extLst>
              <a:ext uri="{FF2B5EF4-FFF2-40B4-BE49-F238E27FC236}">
                <a16:creationId xmlns:a16="http://schemas.microsoft.com/office/drawing/2014/main" id="{65DF2CDF-BD81-4C9F-A121-DC5FAFAAA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62703" y="3398771"/>
            <a:ext cx="914400" cy="914400"/>
          </a:xfrm>
          <a:prstGeom prst="rect">
            <a:avLst/>
          </a:prstGeom>
        </p:spPr>
      </p:pic>
      <p:pic>
        <p:nvPicPr>
          <p:cNvPr id="3" name="Elemento grafico 2" descr="Lampadina e ingranaggio con riempimento a tinta unita">
            <a:extLst>
              <a:ext uri="{FF2B5EF4-FFF2-40B4-BE49-F238E27FC236}">
                <a16:creationId xmlns:a16="http://schemas.microsoft.com/office/drawing/2014/main" id="{7C353818-BE76-4F49-92EC-13A875C016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92792" y="3398771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390028" y="728910"/>
            <a:ext cx="3657300" cy="85868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Testing</a:t>
            </a:r>
            <a:endParaRPr sz="4800"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390028" y="1587598"/>
            <a:ext cx="3531369" cy="11814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1600" dirty="0"/>
              <a:t>To test our system, we have used python 2 with requests, matplotlib and </a:t>
            </a:r>
            <a:r>
              <a:rPr lang="en-US" sz="1600" dirty="0" err="1"/>
              <a:t>mininet</a:t>
            </a:r>
            <a:r>
              <a:rPr lang="en-US" sz="1600" dirty="0"/>
              <a:t> modules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B0B540C-E42D-4B0C-9949-8A05A4F27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4933" y="3917254"/>
            <a:ext cx="756013" cy="756013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01EF3B96-594A-408F-AFF8-BD046D8E1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1806" y="3917254"/>
            <a:ext cx="756013" cy="756013"/>
          </a:xfrm>
          <a:prstGeom prst="rect">
            <a:avLst/>
          </a:prstGeom>
        </p:spPr>
      </p:pic>
      <p:pic>
        <p:nvPicPr>
          <p:cNvPr id="11" name="Immagine 10" descr="Immagine che contiene testo, lampada&#10;&#10;Descrizione generata automaticamente">
            <a:extLst>
              <a:ext uri="{FF2B5EF4-FFF2-40B4-BE49-F238E27FC236}">
                <a16:creationId xmlns:a16="http://schemas.microsoft.com/office/drawing/2014/main" id="{C32C6614-7BF4-4AC1-93C9-B5776C837A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9321" y="3810522"/>
            <a:ext cx="756013" cy="969476"/>
          </a:xfrm>
          <a:prstGeom prst="rect">
            <a:avLst/>
          </a:prstGeom>
        </p:spPr>
      </p:pic>
      <p:pic>
        <p:nvPicPr>
          <p:cNvPr id="15" name="Immagine 14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53219CFA-D5E5-4975-AE1D-44C0945D27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2103" y="4048530"/>
            <a:ext cx="1401577" cy="493460"/>
          </a:xfrm>
          <a:prstGeom prst="rect">
            <a:avLst/>
          </a:prstGeom>
        </p:spPr>
      </p:pic>
      <p:sp>
        <p:nvSpPr>
          <p:cNvPr id="16" name="Rettangolo 15">
            <a:extLst>
              <a:ext uri="{FF2B5EF4-FFF2-40B4-BE49-F238E27FC236}">
                <a16:creationId xmlns:a16="http://schemas.microsoft.com/office/drawing/2014/main" id="{466E6E6C-4909-48C7-9D00-48434617475B}"/>
              </a:ext>
            </a:extLst>
          </p:cNvPr>
          <p:cNvSpPr/>
          <p:nvPr/>
        </p:nvSpPr>
        <p:spPr>
          <a:xfrm>
            <a:off x="3055530" y="3717058"/>
            <a:ext cx="5778980" cy="1096287"/>
          </a:xfrm>
          <a:prstGeom prst="rect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991F3409-274C-4914-B474-265FC2B961DA}"/>
              </a:ext>
            </a:extLst>
          </p:cNvPr>
          <p:cNvCxnSpPr>
            <a:cxnSpLocks/>
          </p:cNvCxnSpPr>
          <p:nvPr/>
        </p:nvCxnSpPr>
        <p:spPr>
          <a:xfrm>
            <a:off x="6170538" y="2769075"/>
            <a:ext cx="0" cy="811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04448" y="521664"/>
            <a:ext cx="2971202" cy="4982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Link Failure Test</a:t>
            </a:r>
            <a:endParaRPr dirty="0"/>
          </a:p>
        </p:txBody>
      </p:sp>
      <p:cxnSp>
        <p:nvCxnSpPr>
          <p:cNvPr id="41" name="Google Shape;172;p39">
            <a:extLst>
              <a:ext uri="{FF2B5EF4-FFF2-40B4-BE49-F238E27FC236}">
                <a16:creationId xmlns:a16="http://schemas.microsoft.com/office/drawing/2014/main" id="{7B5C354F-78DC-4BC3-A0EC-116F9CBBF805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" name="Immagine 3">
            <a:extLst>
              <a:ext uri="{FF2B5EF4-FFF2-40B4-BE49-F238E27FC236}">
                <a16:creationId xmlns:a16="http://schemas.microsoft.com/office/drawing/2014/main" id="{519E2F51-12E5-4C9A-81B0-ADE8208F0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5888" y="1765238"/>
            <a:ext cx="2672863" cy="1238920"/>
          </a:xfrm>
          <a:prstGeom prst="rect">
            <a:avLst/>
          </a:prstGeom>
        </p:spPr>
      </p:pic>
      <p:sp>
        <p:nvSpPr>
          <p:cNvPr id="51" name="Google Shape;224;p45">
            <a:extLst>
              <a:ext uri="{FF2B5EF4-FFF2-40B4-BE49-F238E27FC236}">
                <a16:creationId xmlns:a16="http://schemas.microsoft.com/office/drawing/2014/main" id="{F65BA5B4-FFDD-4279-A421-A58A0869A7A9}"/>
              </a:ext>
            </a:extLst>
          </p:cNvPr>
          <p:cNvSpPr txBox="1">
            <a:spLocks/>
          </p:cNvSpPr>
          <p:nvPr/>
        </p:nvSpPr>
        <p:spPr>
          <a:xfrm>
            <a:off x="104275" y="1019906"/>
            <a:ext cx="4960093" cy="78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it-IT" sz="1400" dirty="0"/>
              <a:t>In </a:t>
            </a:r>
            <a:r>
              <a:rPr lang="it-IT" sz="1400" dirty="0" err="1"/>
              <a:t>this</a:t>
            </a:r>
            <a:r>
              <a:rPr lang="it-IT" sz="1400" dirty="0"/>
              <a:t> test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have</a:t>
            </a:r>
            <a:r>
              <a:rPr lang="it-IT" sz="1400" dirty="0"/>
              <a:t> </a:t>
            </a:r>
            <a:r>
              <a:rPr lang="it-IT" sz="1400" dirty="0" err="1"/>
              <a:t>tryed</a:t>
            </a:r>
            <a:r>
              <a:rPr lang="it-IT" sz="1400" dirty="0"/>
              <a:t> to </a:t>
            </a:r>
            <a:r>
              <a:rPr lang="it-IT" sz="1400" dirty="0" err="1"/>
              <a:t>manually</a:t>
            </a:r>
            <a:r>
              <a:rPr lang="it-IT" sz="1400" dirty="0"/>
              <a:t> generate a link </a:t>
            </a:r>
            <a:r>
              <a:rPr lang="it-IT" sz="1400" dirty="0" err="1"/>
              <a:t>failure</a:t>
            </a:r>
            <a:r>
              <a:rPr lang="it-IT" sz="1400" dirty="0"/>
              <a:t>, to </a:t>
            </a:r>
            <a:r>
              <a:rPr lang="it-IT" sz="1400" dirty="0" err="1"/>
              <a:t>demonstrate</a:t>
            </a:r>
            <a:r>
              <a:rPr lang="it-IT" sz="1400" dirty="0"/>
              <a:t> the </a:t>
            </a:r>
            <a:r>
              <a:rPr lang="it-IT" sz="1400" dirty="0" err="1"/>
              <a:t>capacity</a:t>
            </a:r>
            <a:r>
              <a:rPr lang="it-IT" sz="1400" dirty="0"/>
              <a:t> of </a:t>
            </a:r>
            <a:r>
              <a:rPr lang="it-IT" sz="1400" dirty="0" err="1"/>
              <a:t>our</a:t>
            </a:r>
            <a:r>
              <a:rPr lang="it-IT" sz="1400" dirty="0"/>
              <a:t> system to </a:t>
            </a:r>
            <a:r>
              <a:rPr lang="it-IT" sz="1400" dirty="0" err="1"/>
              <a:t>automatically</a:t>
            </a:r>
            <a:r>
              <a:rPr lang="it-IT" sz="1400" dirty="0"/>
              <a:t> </a:t>
            </a:r>
            <a:r>
              <a:rPr lang="it-IT" sz="1400" dirty="0" err="1"/>
              <a:t>recompute</a:t>
            </a:r>
            <a:r>
              <a:rPr lang="it-IT" sz="1400" dirty="0"/>
              <a:t> a </a:t>
            </a:r>
            <a:r>
              <a:rPr lang="it-IT" sz="1400" dirty="0" err="1"/>
              <a:t>functional</a:t>
            </a:r>
            <a:r>
              <a:rPr lang="it-IT" sz="1400" dirty="0"/>
              <a:t> </a:t>
            </a:r>
            <a:r>
              <a:rPr lang="it-IT" sz="1400" dirty="0" err="1"/>
              <a:t>path</a:t>
            </a:r>
            <a:endParaRPr lang="it-IT" sz="1400" dirty="0"/>
          </a:p>
        </p:txBody>
      </p:sp>
      <p:cxnSp>
        <p:nvCxnSpPr>
          <p:cNvPr id="35" name="Connettore a gomito 34">
            <a:extLst>
              <a:ext uri="{FF2B5EF4-FFF2-40B4-BE49-F238E27FC236}">
                <a16:creationId xmlns:a16="http://schemas.microsoft.com/office/drawing/2014/main" id="{6AC17A89-2B98-4AA8-A6BE-8DC545F142E1}"/>
              </a:ext>
            </a:extLst>
          </p:cNvPr>
          <p:cNvCxnSpPr>
            <a:cxnSpLocks/>
          </p:cNvCxnSpPr>
          <p:nvPr/>
        </p:nvCxnSpPr>
        <p:spPr>
          <a:xfrm>
            <a:off x="2580187" y="1800295"/>
            <a:ext cx="2810639" cy="654517"/>
          </a:xfrm>
          <a:prstGeom prst="bentConnector3">
            <a:avLst>
              <a:gd name="adj1" fmla="val -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Google Shape;224;p45">
            <a:extLst>
              <a:ext uri="{FF2B5EF4-FFF2-40B4-BE49-F238E27FC236}">
                <a16:creationId xmlns:a16="http://schemas.microsoft.com/office/drawing/2014/main" id="{29C1A226-25B9-4F17-9D63-DCBA11A6AD7B}"/>
              </a:ext>
            </a:extLst>
          </p:cNvPr>
          <p:cNvSpPr txBox="1">
            <a:spLocks/>
          </p:cNvSpPr>
          <p:nvPr/>
        </p:nvSpPr>
        <p:spPr>
          <a:xfrm>
            <a:off x="5440062" y="3004158"/>
            <a:ext cx="3404383" cy="359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it-IT" sz="1400" dirty="0">
                <a:solidFill>
                  <a:schemeClr val="accent1"/>
                </a:solidFill>
              </a:rPr>
              <a:t>2 </a:t>
            </a:r>
            <a:r>
              <a:rPr lang="it-IT" sz="1400" dirty="0" err="1">
                <a:solidFill>
                  <a:schemeClr val="accent1"/>
                </a:solidFill>
              </a:rPr>
              <a:t>Spines</a:t>
            </a:r>
            <a:r>
              <a:rPr lang="it-IT" sz="1400" dirty="0">
                <a:solidFill>
                  <a:schemeClr val="accent1"/>
                </a:solidFill>
              </a:rPr>
              <a:t> – 3 </a:t>
            </a:r>
            <a:r>
              <a:rPr lang="it-IT" sz="1400" dirty="0" err="1">
                <a:solidFill>
                  <a:schemeClr val="accent1"/>
                </a:solidFill>
              </a:rPr>
              <a:t>Leafs</a:t>
            </a:r>
            <a:r>
              <a:rPr lang="it-IT" sz="1400" dirty="0">
                <a:solidFill>
                  <a:schemeClr val="accent1"/>
                </a:solidFill>
              </a:rPr>
              <a:t> – 2 </a:t>
            </a:r>
            <a:r>
              <a:rPr lang="it-IT" sz="1400" dirty="0" err="1">
                <a:solidFill>
                  <a:schemeClr val="accent1"/>
                </a:solidFill>
              </a:rPr>
              <a:t>hosts</a:t>
            </a:r>
            <a:r>
              <a:rPr lang="it-IT" sz="1400" dirty="0">
                <a:solidFill>
                  <a:schemeClr val="accent1"/>
                </a:solidFill>
              </a:rPr>
              <a:t> per </a:t>
            </a:r>
            <a:r>
              <a:rPr lang="it-IT" sz="1400" dirty="0" err="1">
                <a:solidFill>
                  <a:schemeClr val="accent1"/>
                </a:solidFill>
              </a:rPr>
              <a:t>Leaf</a:t>
            </a:r>
            <a:endParaRPr lang="it-IT" sz="1400" dirty="0">
              <a:solidFill>
                <a:schemeClr val="accent1"/>
              </a:solidFill>
            </a:endParaRPr>
          </a:p>
        </p:txBody>
      </p:sp>
      <p:cxnSp>
        <p:nvCxnSpPr>
          <p:cNvPr id="50" name="Connettore 2 49">
            <a:extLst>
              <a:ext uri="{FF2B5EF4-FFF2-40B4-BE49-F238E27FC236}">
                <a16:creationId xmlns:a16="http://schemas.microsoft.com/office/drawing/2014/main" id="{5C43A4A4-8F07-4D0B-810F-D356866324C0}"/>
              </a:ext>
            </a:extLst>
          </p:cNvPr>
          <p:cNvCxnSpPr>
            <a:cxnSpLocks/>
          </p:cNvCxnSpPr>
          <p:nvPr/>
        </p:nvCxnSpPr>
        <p:spPr>
          <a:xfrm>
            <a:off x="2580187" y="2454812"/>
            <a:ext cx="0" cy="1153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Immagine 53">
            <a:extLst>
              <a:ext uri="{FF2B5EF4-FFF2-40B4-BE49-F238E27FC236}">
                <a16:creationId xmlns:a16="http://schemas.microsoft.com/office/drawing/2014/main" id="{3190E211-DD32-44BB-8215-B65C4CEB26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200" y="3775153"/>
            <a:ext cx="1739462" cy="975796"/>
          </a:xfrm>
          <a:prstGeom prst="rect">
            <a:avLst/>
          </a:prstGeom>
        </p:spPr>
      </p:pic>
      <p:sp>
        <p:nvSpPr>
          <p:cNvPr id="74" name="Google Shape;224;p45">
            <a:extLst>
              <a:ext uri="{FF2B5EF4-FFF2-40B4-BE49-F238E27FC236}">
                <a16:creationId xmlns:a16="http://schemas.microsoft.com/office/drawing/2014/main" id="{FC7A44E0-C945-4E93-BF14-2613BED426B5}"/>
              </a:ext>
            </a:extLst>
          </p:cNvPr>
          <p:cNvSpPr txBox="1">
            <a:spLocks/>
          </p:cNvSpPr>
          <p:nvPr/>
        </p:nvSpPr>
        <p:spPr>
          <a:xfrm>
            <a:off x="2985249" y="3785851"/>
            <a:ext cx="2810639" cy="359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it-IT" sz="1400" dirty="0" err="1"/>
              <a:t>Wireshark</a:t>
            </a:r>
            <a:r>
              <a:rPr lang="it-IT" sz="1400" dirty="0"/>
              <a:t> to monitoring link and control </a:t>
            </a:r>
            <a:r>
              <a:rPr lang="it-IT" sz="1400" dirty="0" err="1"/>
              <a:t>packet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3153532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04447" y="521664"/>
            <a:ext cx="3006371" cy="479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Link Failure Test</a:t>
            </a:r>
            <a:endParaRPr dirty="0"/>
          </a:p>
        </p:txBody>
      </p:sp>
      <p:cxnSp>
        <p:nvCxnSpPr>
          <p:cNvPr id="41" name="Google Shape;172;p39">
            <a:extLst>
              <a:ext uri="{FF2B5EF4-FFF2-40B4-BE49-F238E27FC236}">
                <a16:creationId xmlns:a16="http://schemas.microsoft.com/office/drawing/2014/main" id="{7B5C354F-78DC-4BC3-A0EC-116F9CBBF805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8" name="Immagine 7">
            <a:extLst>
              <a:ext uri="{FF2B5EF4-FFF2-40B4-BE49-F238E27FC236}">
                <a16:creationId xmlns:a16="http://schemas.microsoft.com/office/drawing/2014/main" id="{3E67D83B-93A7-4DF4-8186-FD024090E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41" y="1761084"/>
            <a:ext cx="5092851" cy="3080935"/>
          </a:xfrm>
          <a:prstGeom prst="rect">
            <a:avLst/>
          </a:prstGeom>
        </p:spPr>
      </p:pic>
      <p:sp>
        <p:nvSpPr>
          <p:cNvPr id="23" name="Google Shape;224;p45">
            <a:extLst>
              <a:ext uri="{FF2B5EF4-FFF2-40B4-BE49-F238E27FC236}">
                <a16:creationId xmlns:a16="http://schemas.microsoft.com/office/drawing/2014/main" id="{7626DDCB-8950-440C-BEEB-6ED73D7E33D5}"/>
              </a:ext>
            </a:extLst>
          </p:cNvPr>
          <p:cNvSpPr txBox="1">
            <a:spLocks/>
          </p:cNvSpPr>
          <p:nvPr/>
        </p:nvSpPr>
        <p:spPr>
          <a:xfrm>
            <a:off x="5547662" y="1761083"/>
            <a:ext cx="2899988" cy="1446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it-IT" sz="1400" dirty="0" err="1"/>
              <a:t>As</a:t>
            </a:r>
            <a:r>
              <a:rPr lang="it-IT" sz="1400" dirty="0"/>
              <a:t> picture shows, </a:t>
            </a:r>
            <a:r>
              <a:rPr lang="it-IT" sz="1400" dirty="0" err="1"/>
              <a:t>wireshark</a:t>
            </a:r>
            <a:r>
              <a:rPr lang="it-IT" sz="1400" dirty="0"/>
              <a:t> </a:t>
            </a:r>
            <a:r>
              <a:rPr lang="it-IT" sz="1400" dirty="0" err="1"/>
              <a:t>was</a:t>
            </a:r>
            <a:r>
              <a:rPr lang="it-IT" sz="1400" dirty="0"/>
              <a:t> put </a:t>
            </a:r>
            <a:r>
              <a:rPr lang="it-IT" sz="1400" dirty="0" err="1"/>
              <a:t>into</a:t>
            </a:r>
            <a:r>
              <a:rPr lang="it-IT" sz="1400" dirty="0"/>
              <a:t> 2 links:</a:t>
            </a:r>
          </a:p>
          <a:p>
            <a:pPr marL="285750" indent="-285750" algn="ctr"/>
            <a:r>
              <a:rPr lang="it-IT" sz="1400" dirty="0"/>
              <a:t>Spine11-eth1, link </a:t>
            </a:r>
            <a:r>
              <a:rPr lang="it-IT" sz="1400" dirty="0" err="1"/>
              <a:t>between</a:t>
            </a:r>
            <a:r>
              <a:rPr lang="it-IT" sz="1400" dirty="0"/>
              <a:t> </a:t>
            </a:r>
            <a:r>
              <a:rPr lang="it-IT" sz="1400" dirty="0" err="1"/>
              <a:t>leaf</a:t>
            </a:r>
            <a:r>
              <a:rPr lang="it-IT" sz="1400" dirty="0"/>
              <a:t> 1 and spine 1</a:t>
            </a:r>
          </a:p>
          <a:p>
            <a:pPr marL="285750" indent="-285750" algn="ctr"/>
            <a:r>
              <a:rPr lang="it-IT" sz="1400" dirty="0"/>
              <a:t>Spine12-eth0, link </a:t>
            </a:r>
            <a:r>
              <a:rPr lang="it-IT" sz="1400" dirty="0" err="1"/>
              <a:t>between</a:t>
            </a:r>
            <a:r>
              <a:rPr lang="it-IT" sz="1400" dirty="0"/>
              <a:t> </a:t>
            </a:r>
            <a:r>
              <a:rPr lang="it-IT" sz="1400" dirty="0" err="1"/>
              <a:t>leaf</a:t>
            </a:r>
            <a:r>
              <a:rPr lang="it-IT" sz="1400" dirty="0"/>
              <a:t> 1 and spine 2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80A25633-E01D-4BD4-8B52-FA2360727069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6997656" y="3207434"/>
            <a:ext cx="1021" cy="611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Google Shape;224;p45">
            <a:extLst>
              <a:ext uri="{FF2B5EF4-FFF2-40B4-BE49-F238E27FC236}">
                <a16:creationId xmlns:a16="http://schemas.microsoft.com/office/drawing/2014/main" id="{FA69245F-7EA6-4DDF-8759-839FB6451461}"/>
              </a:ext>
            </a:extLst>
          </p:cNvPr>
          <p:cNvSpPr txBox="1">
            <a:spLocks/>
          </p:cNvSpPr>
          <p:nvPr/>
        </p:nvSpPr>
        <p:spPr>
          <a:xfrm>
            <a:off x="5547662" y="3812344"/>
            <a:ext cx="2897946" cy="102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it-IT" sz="1400" dirty="0" err="1"/>
              <a:t>Then</a:t>
            </a:r>
            <a:r>
              <a:rPr lang="it-IT" sz="1400" dirty="0"/>
              <a:t> 2 </a:t>
            </a:r>
            <a:r>
              <a:rPr lang="it-IT" sz="1400" dirty="0" err="1"/>
              <a:t>host</a:t>
            </a:r>
            <a:r>
              <a:rPr lang="it-IT" sz="1400" dirty="0"/>
              <a:t> in </a:t>
            </a:r>
            <a:r>
              <a:rPr lang="it-IT" sz="1400" dirty="0" err="1"/>
              <a:t>different</a:t>
            </a:r>
            <a:r>
              <a:rPr lang="it-IT" sz="1400" dirty="0"/>
              <a:t> </a:t>
            </a:r>
            <a:r>
              <a:rPr lang="it-IT" sz="1400" dirty="0" err="1"/>
              <a:t>leafs</a:t>
            </a:r>
            <a:r>
              <a:rPr lang="it-IT" sz="1400" dirty="0"/>
              <a:t> </a:t>
            </a:r>
            <a:r>
              <a:rPr lang="it-IT" sz="1400" dirty="0" err="1"/>
              <a:t>have</a:t>
            </a:r>
            <a:r>
              <a:rPr lang="it-IT" sz="1400" dirty="0"/>
              <a:t> </a:t>
            </a:r>
            <a:r>
              <a:rPr lang="it-IT" sz="1400" dirty="0" err="1"/>
              <a:t>been</a:t>
            </a:r>
            <a:r>
              <a:rPr lang="it-IT" sz="1400" dirty="0"/>
              <a:t> </a:t>
            </a:r>
            <a:r>
              <a:rPr lang="it-IT" sz="1400" dirty="0" err="1"/>
              <a:t>ping</a:t>
            </a:r>
            <a:r>
              <a:rPr lang="it-IT" sz="1400" dirty="0"/>
              <a:t> </a:t>
            </a:r>
            <a:r>
              <a:rPr lang="it-IT" sz="1400" dirty="0" err="1"/>
              <a:t>each</a:t>
            </a:r>
            <a:r>
              <a:rPr lang="it-IT" sz="1400" dirty="0"/>
              <a:t> </a:t>
            </a:r>
            <a:r>
              <a:rPr lang="it-IT" sz="1400" dirty="0" err="1"/>
              <a:t>other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3068961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04447" y="521664"/>
            <a:ext cx="3006371" cy="479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Link Failure Test</a:t>
            </a:r>
            <a:endParaRPr dirty="0"/>
          </a:p>
        </p:txBody>
      </p:sp>
      <p:cxnSp>
        <p:nvCxnSpPr>
          <p:cNvPr id="41" name="Google Shape;172;p39">
            <a:extLst>
              <a:ext uri="{FF2B5EF4-FFF2-40B4-BE49-F238E27FC236}">
                <a16:creationId xmlns:a16="http://schemas.microsoft.com/office/drawing/2014/main" id="{7B5C354F-78DC-4BC3-A0EC-116F9CBBF805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" name="Google Shape;224;p45">
            <a:extLst>
              <a:ext uri="{FF2B5EF4-FFF2-40B4-BE49-F238E27FC236}">
                <a16:creationId xmlns:a16="http://schemas.microsoft.com/office/drawing/2014/main" id="{7626DDCB-8950-440C-BEEB-6ED73D7E33D5}"/>
              </a:ext>
            </a:extLst>
          </p:cNvPr>
          <p:cNvSpPr txBox="1">
            <a:spLocks/>
          </p:cNvSpPr>
          <p:nvPr/>
        </p:nvSpPr>
        <p:spPr>
          <a:xfrm>
            <a:off x="5547662" y="1761083"/>
            <a:ext cx="2899988" cy="1812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it-IT" sz="1400" dirty="0" err="1"/>
              <a:t>If</a:t>
            </a:r>
            <a:r>
              <a:rPr lang="it-IT" sz="1400" dirty="0"/>
              <a:t>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try</a:t>
            </a:r>
            <a:r>
              <a:rPr lang="it-IT" sz="1400" dirty="0"/>
              <a:t> to stop link Spine11-eth1 (first </a:t>
            </a:r>
            <a:r>
              <a:rPr lang="it-IT" sz="1400" dirty="0" err="1"/>
              <a:t>wireshark</a:t>
            </a:r>
            <a:r>
              <a:rPr lang="it-IT" sz="1400" dirty="0"/>
              <a:t> </a:t>
            </a:r>
            <a:r>
              <a:rPr lang="it-IT" sz="1400" dirty="0" err="1"/>
              <a:t>istance</a:t>
            </a:r>
            <a:r>
              <a:rPr lang="it-IT" sz="1400" dirty="0"/>
              <a:t>) </a:t>
            </a:r>
            <a:r>
              <a:rPr lang="it-IT" sz="1400" dirty="0" err="1"/>
              <a:t>we</a:t>
            </a:r>
            <a:r>
              <a:rPr lang="it-IT" sz="1400" dirty="0"/>
              <a:t> can </a:t>
            </a:r>
            <a:r>
              <a:rPr lang="it-IT" sz="1400" dirty="0" err="1"/>
              <a:t>see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it</a:t>
            </a:r>
            <a:r>
              <a:rPr lang="it-IT" sz="1400" dirty="0"/>
              <a:t> </a:t>
            </a:r>
            <a:r>
              <a:rPr lang="it-IT" sz="1400" dirty="0" err="1"/>
              <a:t>generates</a:t>
            </a:r>
            <a:r>
              <a:rPr lang="it-IT" sz="1400" dirty="0"/>
              <a:t> an </a:t>
            </a:r>
            <a:r>
              <a:rPr lang="it-IT" sz="1400" dirty="0" err="1"/>
              <a:t>error</a:t>
            </a:r>
            <a:r>
              <a:rPr lang="it-IT" sz="1400" dirty="0"/>
              <a:t>, </a:t>
            </a:r>
            <a:r>
              <a:rPr lang="it-IT" sz="1400" dirty="0" err="1"/>
              <a:t>but</a:t>
            </a:r>
            <a:r>
              <a:rPr lang="it-IT" sz="1400" dirty="0"/>
              <a:t> </a:t>
            </a:r>
            <a:r>
              <a:rPr lang="it-IT" sz="1400" dirty="0" err="1"/>
              <a:t>icmp</a:t>
            </a:r>
            <a:r>
              <a:rPr lang="it-IT" sz="1400" dirty="0"/>
              <a:t> </a:t>
            </a:r>
            <a:r>
              <a:rPr lang="it-IT" sz="1400" dirty="0" err="1"/>
              <a:t>packets</a:t>
            </a:r>
            <a:r>
              <a:rPr lang="it-IT" sz="1400" dirty="0"/>
              <a:t> are </a:t>
            </a:r>
            <a:r>
              <a:rPr lang="it-IT" sz="1400" dirty="0" err="1"/>
              <a:t>still</a:t>
            </a:r>
            <a:r>
              <a:rPr lang="it-IT" sz="1400" dirty="0"/>
              <a:t> </a:t>
            </a:r>
            <a:r>
              <a:rPr lang="it-IT" sz="1400" dirty="0" err="1"/>
              <a:t>exchanged</a:t>
            </a:r>
            <a:r>
              <a:rPr lang="it-IT" sz="1400" dirty="0"/>
              <a:t> </a:t>
            </a:r>
            <a:r>
              <a:rPr lang="it-IT" sz="1400" dirty="0" err="1"/>
              <a:t>between</a:t>
            </a:r>
            <a:r>
              <a:rPr lang="it-IT" sz="1400" dirty="0"/>
              <a:t> </a:t>
            </a:r>
            <a:r>
              <a:rPr lang="it-IT" sz="1400" dirty="0" err="1"/>
              <a:t>hosts</a:t>
            </a:r>
            <a:r>
              <a:rPr lang="it-IT" sz="1400" dirty="0"/>
              <a:t>, thanks to the new </a:t>
            </a:r>
            <a:r>
              <a:rPr lang="it-IT" sz="1400" dirty="0" err="1"/>
              <a:t>path</a:t>
            </a:r>
            <a:r>
              <a:rPr lang="it-IT" sz="1400" dirty="0"/>
              <a:t> </a:t>
            </a:r>
            <a:r>
              <a:rPr lang="it-IT" sz="1400" dirty="0" err="1"/>
              <a:t>recomputed</a:t>
            </a:r>
            <a:r>
              <a:rPr lang="it-IT" sz="1400" dirty="0"/>
              <a:t> by system (second </a:t>
            </a:r>
            <a:r>
              <a:rPr lang="it-IT" sz="1400" dirty="0" err="1"/>
              <a:t>wireshark</a:t>
            </a:r>
            <a:r>
              <a:rPr lang="it-IT" sz="1400" dirty="0"/>
              <a:t> </a:t>
            </a:r>
            <a:r>
              <a:rPr lang="it-IT" sz="1400" dirty="0" err="1"/>
              <a:t>instance</a:t>
            </a:r>
            <a:r>
              <a:rPr lang="it-IT" sz="1400" dirty="0"/>
              <a:t>)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80A25633-E01D-4BD4-8B52-FA2360727069}"/>
              </a:ext>
            </a:extLst>
          </p:cNvPr>
          <p:cNvCxnSpPr>
            <a:cxnSpLocks/>
          </p:cNvCxnSpPr>
          <p:nvPr/>
        </p:nvCxnSpPr>
        <p:spPr>
          <a:xfrm>
            <a:off x="6996635" y="3594965"/>
            <a:ext cx="0" cy="407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Google Shape;224;p45">
            <a:extLst>
              <a:ext uri="{FF2B5EF4-FFF2-40B4-BE49-F238E27FC236}">
                <a16:creationId xmlns:a16="http://schemas.microsoft.com/office/drawing/2014/main" id="{FA69245F-7EA6-4DDF-8759-839FB6451461}"/>
              </a:ext>
            </a:extLst>
          </p:cNvPr>
          <p:cNvSpPr txBox="1">
            <a:spLocks/>
          </p:cNvSpPr>
          <p:nvPr/>
        </p:nvSpPr>
        <p:spPr>
          <a:xfrm>
            <a:off x="5547662" y="3981157"/>
            <a:ext cx="2897946" cy="682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it-IT" sz="1400" dirty="0"/>
              <a:t>High </a:t>
            </a:r>
            <a:r>
              <a:rPr lang="it-IT" sz="1400" dirty="0" err="1"/>
              <a:t>ping</a:t>
            </a:r>
            <a:r>
              <a:rPr lang="it-IT" sz="1400" dirty="0"/>
              <a:t> time </a:t>
            </a:r>
            <a:r>
              <a:rPr lang="it-IT" sz="1400" dirty="0" err="1"/>
              <a:t>at</a:t>
            </a:r>
            <a:r>
              <a:rPr lang="it-IT" sz="1400" dirty="0"/>
              <a:t> the </a:t>
            </a:r>
            <a:r>
              <a:rPr lang="it-IT" sz="1400" dirty="0" err="1"/>
              <a:t>failure</a:t>
            </a:r>
            <a:r>
              <a:rPr lang="it-IT" sz="1400" dirty="0"/>
              <a:t> moment</a:t>
            </a: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0FC3D2D0-4B72-4AD4-9F0D-C1E06CB82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91" y="1761084"/>
            <a:ext cx="5013109" cy="296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219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04447" y="521664"/>
            <a:ext cx="3125947" cy="479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Ping Latency Test</a:t>
            </a:r>
            <a:endParaRPr dirty="0"/>
          </a:p>
        </p:txBody>
      </p:sp>
      <p:cxnSp>
        <p:nvCxnSpPr>
          <p:cNvPr id="41" name="Google Shape;172;p39">
            <a:extLst>
              <a:ext uri="{FF2B5EF4-FFF2-40B4-BE49-F238E27FC236}">
                <a16:creationId xmlns:a16="http://schemas.microsoft.com/office/drawing/2014/main" id="{7B5C354F-78DC-4BC3-A0EC-116F9CBBF805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8" name="Google Shape;224;p45">
            <a:extLst>
              <a:ext uri="{FF2B5EF4-FFF2-40B4-BE49-F238E27FC236}">
                <a16:creationId xmlns:a16="http://schemas.microsoft.com/office/drawing/2014/main" id="{0B6898CC-775E-41AE-952B-BC2B8EB78C58}"/>
              </a:ext>
            </a:extLst>
          </p:cNvPr>
          <p:cNvSpPr txBox="1">
            <a:spLocks/>
          </p:cNvSpPr>
          <p:nvPr/>
        </p:nvSpPr>
        <p:spPr>
          <a:xfrm>
            <a:off x="294189" y="1000823"/>
            <a:ext cx="4960093" cy="78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it-IT" sz="1400" dirty="0" err="1"/>
              <a:t>This</a:t>
            </a:r>
            <a:r>
              <a:rPr lang="it-IT" sz="1400" dirty="0"/>
              <a:t> test </a:t>
            </a:r>
            <a:r>
              <a:rPr lang="it-IT" sz="1400" dirty="0" err="1"/>
              <a:t>was</a:t>
            </a:r>
            <a:r>
              <a:rPr lang="it-IT" sz="1400" dirty="0"/>
              <a:t> </a:t>
            </a:r>
            <a:r>
              <a:rPr lang="it-IT" sz="1400" dirty="0" err="1"/>
              <a:t>done</a:t>
            </a:r>
            <a:r>
              <a:rPr lang="it-IT" sz="1400" dirty="0"/>
              <a:t> to </a:t>
            </a:r>
            <a:r>
              <a:rPr lang="it-IT" sz="1400" dirty="0" err="1"/>
              <a:t>evaluate</a:t>
            </a:r>
            <a:r>
              <a:rPr lang="it-IT" sz="1400" dirty="0"/>
              <a:t> network performance. </a:t>
            </a:r>
            <a:r>
              <a:rPr lang="it-IT" sz="1400" dirty="0" err="1"/>
              <a:t>We</a:t>
            </a:r>
            <a:r>
              <a:rPr lang="it-IT" sz="1400" dirty="0"/>
              <a:t> </a:t>
            </a:r>
            <a:r>
              <a:rPr lang="it-IT" sz="1400" dirty="0" err="1"/>
              <a:t>have</a:t>
            </a:r>
            <a:r>
              <a:rPr lang="it-IT" sz="1400" dirty="0"/>
              <a:t> </a:t>
            </a:r>
            <a:r>
              <a:rPr lang="it-IT" sz="1400" dirty="0" err="1"/>
              <a:t>consider</a:t>
            </a:r>
            <a:r>
              <a:rPr lang="it-IT" sz="1400" dirty="0"/>
              <a:t> a scenario like </a:t>
            </a:r>
            <a:r>
              <a:rPr lang="it-IT" sz="1400" dirty="0" err="1"/>
              <a:t>before</a:t>
            </a:r>
            <a:r>
              <a:rPr lang="it-IT" sz="1400" dirty="0"/>
              <a:t> (2 </a:t>
            </a:r>
            <a:r>
              <a:rPr lang="it-IT" sz="1400" dirty="0" err="1"/>
              <a:t>spines</a:t>
            </a:r>
            <a:r>
              <a:rPr lang="it-IT" sz="1400" dirty="0"/>
              <a:t>, 3 </a:t>
            </a:r>
            <a:r>
              <a:rPr lang="it-IT" sz="1400" dirty="0" err="1"/>
              <a:t>lifes</a:t>
            </a:r>
            <a:r>
              <a:rPr lang="it-IT" sz="1400" dirty="0"/>
              <a:t>) </a:t>
            </a:r>
            <a:r>
              <a:rPr lang="it-IT" sz="1400" dirty="0" err="1"/>
              <a:t>but</a:t>
            </a:r>
            <a:r>
              <a:rPr lang="it-IT" sz="1400" dirty="0"/>
              <a:t> with 4 </a:t>
            </a:r>
            <a:r>
              <a:rPr lang="it-IT" sz="1400" dirty="0" err="1"/>
              <a:t>hosts</a:t>
            </a:r>
            <a:r>
              <a:rPr lang="it-IT" sz="1400" dirty="0"/>
              <a:t> </a:t>
            </a:r>
            <a:r>
              <a:rPr lang="it-IT" sz="1400" dirty="0" err="1"/>
              <a:t>connected</a:t>
            </a:r>
            <a:r>
              <a:rPr lang="it-IT" sz="1400" dirty="0"/>
              <a:t> to </a:t>
            </a:r>
            <a:r>
              <a:rPr lang="it-IT" sz="1400" dirty="0" err="1"/>
              <a:t>each</a:t>
            </a:r>
            <a:r>
              <a:rPr lang="it-IT" sz="1400" dirty="0"/>
              <a:t> </a:t>
            </a:r>
            <a:r>
              <a:rPr lang="it-IT" sz="1400" dirty="0" err="1"/>
              <a:t>leaf</a:t>
            </a:r>
            <a:endParaRPr lang="it-IT" sz="1400" dirty="0"/>
          </a:p>
        </p:txBody>
      </p:sp>
      <p:sp>
        <p:nvSpPr>
          <p:cNvPr id="9" name="Google Shape;224;p45">
            <a:extLst>
              <a:ext uri="{FF2B5EF4-FFF2-40B4-BE49-F238E27FC236}">
                <a16:creationId xmlns:a16="http://schemas.microsoft.com/office/drawing/2014/main" id="{C8552E75-AD7D-4B00-B730-181FA7F3DB17}"/>
              </a:ext>
            </a:extLst>
          </p:cNvPr>
          <p:cNvSpPr txBox="1">
            <a:spLocks/>
          </p:cNvSpPr>
          <p:nvPr/>
        </p:nvSpPr>
        <p:spPr>
          <a:xfrm>
            <a:off x="3428940" y="2461518"/>
            <a:ext cx="4960093" cy="1308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/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established</a:t>
            </a:r>
            <a:r>
              <a:rPr lang="it-IT" sz="1400" dirty="0"/>
              <a:t> a random </a:t>
            </a:r>
            <a:r>
              <a:rPr lang="it-IT" sz="1400" dirty="0" err="1"/>
              <a:t>intent</a:t>
            </a:r>
            <a:r>
              <a:rPr lang="it-IT" sz="1400" dirty="0"/>
              <a:t> for </a:t>
            </a:r>
            <a:r>
              <a:rPr lang="it-IT" sz="1400" dirty="0" err="1"/>
              <a:t>each</a:t>
            </a:r>
            <a:r>
              <a:rPr lang="it-IT" sz="1400" dirty="0"/>
              <a:t> </a:t>
            </a:r>
            <a:r>
              <a:rPr lang="it-IT" sz="1400" dirty="0" err="1"/>
              <a:t>host</a:t>
            </a:r>
            <a:endParaRPr lang="it-IT" sz="1400" dirty="0"/>
          </a:p>
          <a:p>
            <a:pPr marL="285750" indent="-285750"/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started</a:t>
            </a:r>
            <a:r>
              <a:rPr lang="it-IT" sz="1400" dirty="0"/>
              <a:t> a 10 - </a:t>
            </a:r>
            <a:r>
              <a:rPr lang="it-IT" sz="1400" dirty="0" err="1"/>
              <a:t>ping</a:t>
            </a:r>
            <a:r>
              <a:rPr lang="it-IT" sz="1400" dirty="0"/>
              <a:t> session for </a:t>
            </a:r>
            <a:r>
              <a:rPr lang="it-IT" sz="1400" dirty="0" err="1"/>
              <a:t>each</a:t>
            </a:r>
            <a:r>
              <a:rPr lang="it-IT" sz="1400" dirty="0"/>
              <a:t> </a:t>
            </a:r>
            <a:r>
              <a:rPr lang="it-IT" sz="1400" dirty="0" err="1"/>
              <a:t>host</a:t>
            </a:r>
            <a:r>
              <a:rPr lang="it-IT" sz="1400" dirty="0"/>
              <a:t> and round trip time of </a:t>
            </a:r>
            <a:r>
              <a:rPr lang="it-IT" sz="1400" dirty="0" err="1"/>
              <a:t>each</a:t>
            </a:r>
            <a:r>
              <a:rPr lang="it-IT" sz="1400" dirty="0"/>
              <a:t> </a:t>
            </a:r>
            <a:r>
              <a:rPr lang="it-IT" sz="1400" dirty="0" err="1"/>
              <a:t>packet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measured</a:t>
            </a:r>
            <a:endParaRPr lang="it-IT" sz="1400" dirty="0"/>
          </a:p>
          <a:p>
            <a:pPr marL="285750" indent="-285750"/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measured</a:t>
            </a:r>
            <a:r>
              <a:rPr lang="it-IT" sz="1400" dirty="0"/>
              <a:t> </a:t>
            </a:r>
            <a:r>
              <a:rPr lang="it-IT" sz="1400" dirty="0" err="1"/>
              <a:t>also</a:t>
            </a:r>
            <a:r>
              <a:rPr lang="it-IT" sz="1400" dirty="0"/>
              <a:t> the </a:t>
            </a:r>
            <a:r>
              <a:rPr lang="it-IT" sz="1400" dirty="0" err="1"/>
              <a:t>number</a:t>
            </a:r>
            <a:r>
              <a:rPr lang="it-IT" sz="1400" dirty="0"/>
              <a:t> of </a:t>
            </a:r>
            <a:r>
              <a:rPr lang="it-IT" sz="1400" b="1" dirty="0"/>
              <a:t>DESTINATION HOST UNREACHABLE </a:t>
            </a:r>
            <a:r>
              <a:rPr lang="it-IT" sz="1400" dirty="0"/>
              <a:t>and </a:t>
            </a:r>
            <a:r>
              <a:rPr lang="it-IT" sz="1400" b="1" dirty="0"/>
              <a:t>DUPLICATE </a:t>
            </a:r>
            <a:r>
              <a:rPr lang="it-IT" sz="1400" dirty="0" err="1"/>
              <a:t>messages</a:t>
            </a:r>
            <a:endParaRPr lang="it-IT" sz="1400" dirty="0"/>
          </a:p>
        </p:txBody>
      </p:sp>
      <p:cxnSp>
        <p:nvCxnSpPr>
          <p:cNvPr id="4" name="Connettore a gomito 3">
            <a:extLst>
              <a:ext uri="{FF2B5EF4-FFF2-40B4-BE49-F238E27FC236}">
                <a16:creationId xmlns:a16="http://schemas.microsoft.com/office/drawing/2014/main" id="{5F2DCA47-6A0B-4523-A880-A751B9258EF4}"/>
              </a:ext>
            </a:extLst>
          </p:cNvPr>
          <p:cNvCxnSpPr>
            <a:cxnSpLocks/>
            <a:stCxn id="8" idx="2"/>
            <a:endCxn id="9" idx="1"/>
          </p:cNvCxnSpPr>
          <p:nvPr/>
        </p:nvCxnSpPr>
        <p:spPr>
          <a:xfrm rot="16200000" flipH="1">
            <a:off x="2434279" y="2121169"/>
            <a:ext cx="1334618" cy="6547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Elemento grafico 17" descr="Clessidra finita con riempimento a tinta unita">
            <a:extLst>
              <a:ext uri="{FF2B5EF4-FFF2-40B4-BE49-F238E27FC236}">
                <a16:creationId xmlns:a16="http://schemas.microsoft.com/office/drawing/2014/main" id="{B34A92E1-3BFF-4C26-B8D5-03C29F1114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6359" y="316583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017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04447" y="521664"/>
            <a:ext cx="3125947" cy="479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Ping Latency Test</a:t>
            </a:r>
            <a:endParaRPr dirty="0"/>
          </a:p>
        </p:txBody>
      </p:sp>
      <p:cxnSp>
        <p:nvCxnSpPr>
          <p:cNvPr id="41" name="Google Shape;172;p39">
            <a:extLst>
              <a:ext uri="{FF2B5EF4-FFF2-40B4-BE49-F238E27FC236}">
                <a16:creationId xmlns:a16="http://schemas.microsoft.com/office/drawing/2014/main" id="{7B5C354F-78DC-4BC3-A0EC-116F9CBBF805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0AE8BB22-8559-4AB7-8199-EB3C19463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489" y="1108465"/>
            <a:ext cx="4128868" cy="3513372"/>
          </a:xfrm>
          <a:prstGeom prst="rect">
            <a:avLst/>
          </a:prstGeom>
        </p:spPr>
      </p:pic>
      <p:sp>
        <p:nvSpPr>
          <p:cNvPr id="6" name="Google Shape;224;p45">
            <a:extLst>
              <a:ext uri="{FF2B5EF4-FFF2-40B4-BE49-F238E27FC236}">
                <a16:creationId xmlns:a16="http://schemas.microsoft.com/office/drawing/2014/main" id="{DBBC7838-2224-42E5-BAD2-AF90DF234EE1}"/>
              </a:ext>
            </a:extLst>
          </p:cNvPr>
          <p:cNvSpPr txBox="1">
            <a:spLocks/>
          </p:cNvSpPr>
          <p:nvPr/>
        </p:nvSpPr>
        <p:spPr>
          <a:xfrm>
            <a:off x="4816142" y="1711846"/>
            <a:ext cx="4018369" cy="93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it-IT" sz="1400" dirty="0" err="1"/>
              <a:t>Mean</a:t>
            </a:r>
            <a:r>
              <a:rPr lang="it-IT" sz="1400" dirty="0"/>
              <a:t> round trip time of </a:t>
            </a:r>
            <a:r>
              <a:rPr lang="it-IT" sz="1400" dirty="0" err="1"/>
              <a:t>each</a:t>
            </a:r>
            <a:r>
              <a:rPr lang="it-IT" sz="1400" dirty="0"/>
              <a:t> </a:t>
            </a:r>
            <a:r>
              <a:rPr lang="it-IT" sz="1400" dirty="0" err="1"/>
              <a:t>host</a:t>
            </a:r>
            <a:r>
              <a:rPr lang="it-IT" sz="1400" dirty="0"/>
              <a:t> </a:t>
            </a:r>
            <a:r>
              <a:rPr lang="it-IT" sz="1400" dirty="0" err="1"/>
              <a:t>without</a:t>
            </a:r>
            <a:r>
              <a:rPr lang="it-IT" sz="1400" dirty="0"/>
              <a:t> first </a:t>
            </a:r>
            <a:r>
              <a:rPr lang="it-IT" sz="1400" dirty="0" err="1"/>
              <a:t>packet</a:t>
            </a:r>
            <a:endParaRPr lang="it-IT" sz="1400" dirty="0"/>
          </a:p>
          <a:p>
            <a:pPr marL="342900" indent="-342900">
              <a:buFont typeface="+mj-lt"/>
              <a:buAutoNum type="arabicPeriod"/>
            </a:pPr>
            <a:r>
              <a:rPr lang="it-IT" sz="1400" dirty="0"/>
              <a:t>Round trip time of first </a:t>
            </a:r>
            <a:r>
              <a:rPr lang="it-IT" sz="1400" dirty="0" err="1"/>
              <a:t>packet</a:t>
            </a:r>
            <a:r>
              <a:rPr lang="it-IT" sz="1400" dirty="0"/>
              <a:t> of </a:t>
            </a:r>
            <a:r>
              <a:rPr lang="it-IT" sz="1400" dirty="0" err="1"/>
              <a:t>each</a:t>
            </a:r>
            <a:r>
              <a:rPr lang="it-IT" sz="1400" dirty="0"/>
              <a:t> </a:t>
            </a:r>
            <a:r>
              <a:rPr lang="it-IT" sz="1400" dirty="0" err="1"/>
              <a:t>host</a:t>
            </a:r>
            <a:endParaRPr lang="it-IT" sz="1400" dirty="0"/>
          </a:p>
        </p:txBody>
      </p:sp>
      <p:sp>
        <p:nvSpPr>
          <p:cNvPr id="18" name="Google Shape;224;p45">
            <a:extLst>
              <a:ext uri="{FF2B5EF4-FFF2-40B4-BE49-F238E27FC236}">
                <a16:creationId xmlns:a16="http://schemas.microsoft.com/office/drawing/2014/main" id="{3EBB0431-2CC5-4337-8B40-29C53AF58D90}"/>
              </a:ext>
            </a:extLst>
          </p:cNvPr>
          <p:cNvSpPr txBox="1">
            <a:spLocks/>
          </p:cNvSpPr>
          <p:nvPr/>
        </p:nvSpPr>
        <p:spPr>
          <a:xfrm>
            <a:off x="4816142" y="4065839"/>
            <a:ext cx="4018369" cy="83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None/>
            </a:pPr>
            <a:r>
              <a:rPr lang="it-IT" sz="1400" dirty="0"/>
              <a:t>First </a:t>
            </a:r>
            <a:r>
              <a:rPr lang="it-IT" sz="1400" dirty="0" err="1"/>
              <a:t>sent</a:t>
            </a:r>
            <a:r>
              <a:rPr lang="it-IT" sz="1400" dirty="0"/>
              <a:t> </a:t>
            </a:r>
            <a:r>
              <a:rPr lang="it-IT" sz="1400" dirty="0" err="1"/>
              <a:t>packet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normally</a:t>
            </a:r>
            <a:r>
              <a:rPr lang="it-IT" sz="1400" dirty="0"/>
              <a:t> more </a:t>
            </a:r>
            <a:r>
              <a:rPr lang="it-IT" sz="1400" dirty="0" err="1"/>
              <a:t>slower</a:t>
            </a:r>
            <a:r>
              <a:rPr lang="it-IT" sz="1400" dirty="0"/>
              <a:t> </a:t>
            </a:r>
            <a:r>
              <a:rPr lang="it-IT" sz="1400" dirty="0" err="1"/>
              <a:t>because</a:t>
            </a:r>
            <a:r>
              <a:rPr lang="it-IT" sz="1400" dirty="0"/>
              <a:t> </a:t>
            </a:r>
            <a:r>
              <a:rPr lang="it-IT" sz="1400" dirty="0" err="1"/>
              <a:t>it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processed</a:t>
            </a:r>
            <a:r>
              <a:rPr lang="it-IT" sz="1400" dirty="0"/>
              <a:t> by controller, </a:t>
            </a:r>
            <a:r>
              <a:rPr lang="it-IT" sz="1400" dirty="0" err="1"/>
              <a:t>triggering</a:t>
            </a:r>
            <a:r>
              <a:rPr lang="it-IT" sz="1400" dirty="0"/>
              <a:t> the </a:t>
            </a:r>
            <a:r>
              <a:rPr lang="it-IT" sz="1400" dirty="0" err="1"/>
              <a:t>route</a:t>
            </a:r>
            <a:r>
              <a:rPr lang="it-IT" sz="1400" dirty="0"/>
              <a:t> establishment 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B867E8A8-78E4-4126-9DED-00FBCFF65425}"/>
              </a:ext>
            </a:extLst>
          </p:cNvPr>
          <p:cNvCxnSpPr>
            <a:stCxn id="6" idx="2"/>
            <a:endCxn id="18" idx="0"/>
          </p:cNvCxnSpPr>
          <p:nvPr/>
        </p:nvCxnSpPr>
        <p:spPr>
          <a:xfrm>
            <a:off x="6825327" y="2644726"/>
            <a:ext cx="0" cy="1421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757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04447" y="521664"/>
            <a:ext cx="3125947" cy="479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Ping Latency Test</a:t>
            </a:r>
            <a:endParaRPr dirty="0"/>
          </a:p>
        </p:txBody>
      </p:sp>
      <p:cxnSp>
        <p:nvCxnSpPr>
          <p:cNvPr id="41" name="Google Shape;172;p39">
            <a:extLst>
              <a:ext uri="{FF2B5EF4-FFF2-40B4-BE49-F238E27FC236}">
                <a16:creationId xmlns:a16="http://schemas.microsoft.com/office/drawing/2014/main" id="{7B5C354F-78DC-4BC3-A0EC-116F9CBBF805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09188606-CFE3-4532-A608-064580373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40" y="1108464"/>
            <a:ext cx="3528946" cy="3951005"/>
          </a:xfrm>
          <a:prstGeom prst="rect">
            <a:avLst/>
          </a:prstGeom>
        </p:spPr>
      </p:pic>
      <p:sp>
        <p:nvSpPr>
          <p:cNvPr id="6" name="Google Shape;224;p45">
            <a:extLst>
              <a:ext uri="{FF2B5EF4-FFF2-40B4-BE49-F238E27FC236}">
                <a16:creationId xmlns:a16="http://schemas.microsoft.com/office/drawing/2014/main" id="{4EF0EDFB-D9FC-450D-9D21-B939AA25544F}"/>
              </a:ext>
            </a:extLst>
          </p:cNvPr>
          <p:cNvSpPr txBox="1">
            <a:spLocks/>
          </p:cNvSpPr>
          <p:nvPr/>
        </p:nvSpPr>
        <p:spPr>
          <a:xfrm>
            <a:off x="4302672" y="1782184"/>
            <a:ext cx="4018369" cy="93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None/>
            </a:pPr>
            <a:r>
              <a:rPr lang="it-IT" sz="1400" dirty="0" err="1"/>
              <a:t>Then</a:t>
            </a:r>
            <a:r>
              <a:rPr lang="it-IT" sz="1400" dirty="0"/>
              <a:t> </a:t>
            </a:r>
            <a:r>
              <a:rPr lang="it-IT" sz="1400" dirty="0" err="1"/>
              <a:t>these</a:t>
            </a:r>
            <a:r>
              <a:rPr lang="it-IT" sz="1400" dirty="0"/>
              <a:t> </a:t>
            </a:r>
            <a:r>
              <a:rPr lang="it-IT" sz="1400" dirty="0" err="1"/>
              <a:t>graphs</a:t>
            </a:r>
            <a:r>
              <a:rPr lang="it-IT" sz="1400" dirty="0"/>
              <a:t> </a:t>
            </a:r>
            <a:r>
              <a:rPr lang="it-IT" sz="1400" dirty="0" err="1"/>
              <a:t>shown</a:t>
            </a:r>
            <a:r>
              <a:rPr lang="it-IT" sz="1400" dirty="0"/>
              <a:t> the </a:t>
            </a:r>
            <a:r>
              <a:rPr lang="it-IT" sz="1400" dirty="0" err="1"/>
              <a:t>elasticity</a:t>
            </a:r>
            <a:r>
              <a:rPr lang="it-IT" sz="1400" dirty="0"/>
              <a:t> of </a:t>
            </a:r>
            <a:r>
              <a:rPr lang="it-IT" sz="1400" dirty="0" err="1"/>
              <a:t>our</a:t>
            </a:r>
            <a:r>
              <a:rPr lang="it-IT" sz="1400" dirty="0"/>
              <a:t> system, </a:t>
            </a:r>
            <a:r>
              <a:rPr lang="it-IT" sz="1400" dirty="0" err="1"/>
              <a:t>measuring</a:t>
            </a:r>
            <a:r>
              <a:rPr lang="it-IT" sz="1400" dirty="0"/>
              <a:t> </a:t>
            </a:r>
            <a:r>
              <a:rPr lang="it-IT" sz="1400" dirty="0" err="1"/>
              <a:t>mean</a:t>
            </a:r>
            <a:r>
              <a:rPr lang="it-IT" sz="1400" dirty="0"/>
              <a:t> round trip tipe of </a:t>
            </a:r>
            <a:r>
              <a:rPr lang="it-IT" sz="1400" dirty="0" err="1"/>
              <a:t>all</a:t>
            </a:r>
            <a:r>
              <a:rPr lang="it-IT" sz="1400" dirty="0"/>
              <a:t> </a:t>
            </a:r>
            <a:r>
              <a:rPr lang="it-IT" sz="1400" dirty="0" err="1"/>
              <a:t>packets</a:t>
            </a:r>
            <a:r>
              <a:rPr lang="it-IT" sz="1400" dirty="0"/>
              <a:t> with 1,4,8,12 </a:t>
            </a:r>
            <a:r>
              <a:rPr lang="it-IT" sz="1400" dirty="0" err="1"/>
              <a:t>hosts</a:t>
            </a:r>
            <a:r>
              <a:rPr lang="it-IT" sz="1400" dirty="0"/>
              <a:t> </a:t>
            </a:r>
            <a:r>
              <a:rPr lang="it-IT" sz="1400" dirty="0" err="1"/>
              <a:t>that</a:t>
            </a:r>
            <a:r>
              <a:rPr lang="it-IT" sz="1400" dirty="0"/>
              <a:t> </a:t>
            </a:r>
            <a:r>
              <a:rPr lang="it-IT" sz="1400" dirty="0" err="1"/>
              <a:t>pinging</a:t>
            </a:r>
            <a:r>
              <a:rPr lang="it-IT" sz="1400" dirty="0"/>
              <a:t> </a:t>
            </a:r>
            <a:r>
              <a:rPr lang="it-IT" sz="1400" dirty="0" err="1"/>
              <a:t>each</a:t>
            </a:r>
            <a:r>
              <a:rPr lang="it-IT" sz="1400" dirty="0"/>
              <a:t> </a:t>
            </a:r>
            <a:r>
              <a:rPr lang="it-IT" sz="1400" dirty="0" err="1"/>
              <a:t>other</a:t>
            </a:r>
            <a:r>
              <a:rPr lang="it-IT" sz="1400" dirty="0"/>
              <a:t> </a:t>
            </a:r>
            <a:r>
              <a:rPr lang="it-IT" sz="1400" dirty="0" err="1"/>
              <a:t>at</a:t>
            </a:r>
            <a:r>
              <a:rPr lang="it-IT" sz="1400" dirty="0"/>
              <a:t> the </a:t>
            </a:r>
            <a:r>
              <a:rPr lang="it-IT" sz="1400" dirty="0" err="1"/>
              <a:t>same</a:t>
            </a:r>
            <a:r>
              <a:rPr lang="it-IT" sz="1400" dirty="0"/>
              <a:t> time</a:t>
            </a:r>
          </a:p>
        </p:txBody>
      </p:sp>
      <p:sp>
        <p:nvSpPr>
          <p:cNvPr id="7" name="Google Shape;224;p45">
            <a:extLst>
              <a:ext uri="{FF2B5EF4-FFF2-40B4-BE49-F238E27FC236}">
                <a16:creationId xmlns:a16="http://schemas.microsoft.com/office/drawing/2014/main" id="{7044933B-4183-48A6-9254-E1FFBE7F0FF6}"/>
              </a:ext>
            </a:extLst>
          </p:cNvPr>
          <p:cNvSpPr txBox="1">
            <a:spLocks/>
          </p:cNvSpPr>
          <p:nvPr/>
        </p:nvSpPr>
        <p:spPr>
          <a:xfrm>
            <a:off x="4302671" y="3728215"/>
            <a:ext cx="4018369" cy="808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None/>
            </a:pPr>
            <a:r>
              <a:rPr lang="it-IT" sz="1400" dirty="0" err="1"/>
              <a:t>Also</a:t>
            </a:r>
            <a:r>
              <a:rPr lang="it-IT" sz="1400" dirty="0"/>
              <a:t> </a:t>
            </a:r>
            <a:r>
              <a:rPr lang="it-IT" sz="1400" dirty="0" err="1"/>
              <a:t>at</a:t>
            </a:r>
            <a:r>
              <a:rPr lang="it-IT" sz="1400" dirty="0"/>
              <a:t> </a:t>
            </a:r>
            <a:r>
              <a:rPr lang="it-IT" sz="1400" dirty="0" err="1"/>
              <a:t>this</a:t>
            </a:r>
            <a:r>
              <a:rPr lang="it-IT" sz="1400" dirty="0"/>
              <a:t> time </a:t>
            </a:r>
            <a:r>
              <a:rPr lang="it-IT" sz="1400" dirty="0" err="1"/>
              <a:t>time</a:t>
            </a:r>
            <a:r>
              <a:rPr lang="it-IT" sz="1400" dirty="0"/>
              <a:t> for first </a:t>
            </a:r>
            <a:r>
              <a:rPr lang="it-IT" sz="1400" dirty="0" err="1"/>
              <a:t>packet</a:t>
            </a:r>
            <a:r>
              <a:rPr lang="it-IT" sz="1400" dirty="0"/>
              <a:t> and time </a:t>
            </a:r>
            <a:r>
              <a:rPr lang="it-IT" sz="1400" dirty="0" err="1"/>
              <a:t>about</a:t>
            </a:r>
            <a:r>
              <a:rPr lang="it-IT" sz="1400" dirty="0"/>
              <a:t> </a:t>
            </a:r>
            <a:r>
              <a:rPr lang="it-IT" sz="1400" dirty="0" err="1"/>
              <a:t>all</a:t>
            </a:r>
            <a:r>
              <a:rPr lang="it-IT" sz="1400" dirty="0"/>
              <a:t> </a:t>
            </a:r>
            <a:r>
              <a:rPr lang="it-IT" sz="1400" dirty="0" err="1"/>
              <a:t>other</a:t>
            </a:r>
            <a:r>
              <a:rPr lang="it-IT" sz="1400" dirty="0"/>
              <a:t> </a:t>
            </a:r>
            <a:r>
              <a:rPr lang="it-IT" sz="1400" dirty="0" err="1"/>
              <a:t>packets</a:t>
            </a:r>
            <a:r>
              <a:rPr lang="it-IT" sz="1400" dirty="0"/>
              <a:t> </a:t>
            </a:r>
            <a:r>
              <a:rPr lang="it-IT" sz="1400" dirty="0" err="1"/>
              <a:t>was</a:t>
            </a:r>
            <a:r>
              <a:rPr lang="it-IT" sz="1400" dirty="0"/>
              <a:t> </a:t>
            </a:r>
            <a:r>
              <a:rPr lang="it-IT" sz="1400" dirty="0" err="1"/>
              <a:t>splitted</a:t>
            </a:r>
            <a:r>
              <a:rPr lang="it-IT" sz="1400" dirty="0"/>
              <a:t> in 2 </a:t>
            </a:r>
            <a:r>
              <a:rPr lang="it-IT" sz="1400" dirty="0" err="1"/>
              <a:t>differents</a:t>
            </a:r>
            <a:r>
              <a:rPr lang="it-IT" sz="1400" dirty="0"/>
              <a:t> </a:t>
            </a:r>
            <a:r>
              <a:rPr lang="it-IT" sz="1400" dirty="0" err="1"/>
              <a:t>graphs</a:t>
            </a:r>
            <a:endParaRPr lang="it-IT" sz="1400" dirty="0"/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C912DB00-83A4-432B-B531-7404BE54B36E}"/>
              </a:ext>
            </a:extLst>
          </p:cNvPr>
          <p:cNvCxnSpPr>
            <a:cxnSpLocks/>
          </p:cNvCxnSpPr>
          <p:nvPr/>
        </p:nvCxnSpPr>
        <p:spPr>
          <a:xfrm flipH="1">
            <a:off x="6311855" y="2883877"/>
            <a:ext cx="1" cy="773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50563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327063" y="477982"/>
            <a:ext cx="3657300" cy="24177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WHAT IS AN INTENT?</a:t>
            </a:r>
            <a:endParaRPr sz="4800"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390028" y="3106504"/>
            <a:ext cx="3531369" cy="11814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sz="1600" dirty="0"/>
              <a:t>An intent is a request, done by a host, to have a link with another host, this link must tolerate link failures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182007" y="165405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2353467" y="249892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RULES</a:t>
            </a:r>
            <a:endParaRPr dirty="0"/>
          </a:p>
        </p:txBody>
      </p:sp>
      <p:sp>
        <p:nvSpPr>
          <p:cNvPr id="180" name="Google Shape;180;p40"/>
          <p:cNvSpPr txBox="1">
            <a:spLocks noGrp="1"/>
          </p:cNvSpPr>
          <p:nvPr>
            <p:ph type="subTitle" idx="1"/>
          </p:nvPr>
        </p:nvSpPr>
        <p:spPr>
          <a:xfrm>
            <a:off x="2353467" y="303142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Installing rules in order to establish a path</a:t>
            </a:r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2"/>
          </p:nvPr>
        </p:nvSpPr>
        <p:spPr>
          <a:xfrm>
            <a:off x="6563372" y="2524936"/>
            <a:ext cx="242272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RESPONSIVENESS</a:t>
            </a:r>
            <a:endParaRPr dirty="0"/>
          </a:p>
        </p:txBody>
      </p:sp>
      <p:sp>
        <p:nvSpPr>
          <p:cNvPr id="182" name="Google Shape;182;p40"/>
          <p:cNvSpPr txBox="1">
            <a:spLocks noGrp="1"/>
          </p:cNvSpPr>
          <p:nvPr>
            <p:ph type="subTitle" idx="3"/>
          </p:nvPr>
        </p:nvSpPr>
        <p:spPr>
          <a:xfrm>
            <a:off x="6741235" y="303142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Being responsive in case of link failure</a:t>
            </a:r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82004" y="249892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PATH</a:t>
            </a:r>
            <a:endParaRPr dirty="0"/>
          </a:p>
        </p:txBody>
      </p:sp>
      <p:sp>
        <p:nvSpPr>
          <p:cNvPr id="184" name="Google Shape;184;p40"/>
          <p:cNvSpPr txBox="1">
            <a:spLocks noGrp="1"/>
          </p:cNvSpPr>
          <p:nvPr>
            <p:ph type="subTitle" idx="5"/>
          </p:nvPr>
        </p:nvSpPr>
        <p:spPr>
          <a:xfrm>
            <a:off x="182004" y="303142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Compute the best path between two hosts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xfrm>
            <a:off x="2353470" y="165405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6" name="Google Shape;186;p40"/>
          <p:cNvSpPr txBox="1">
            <a:spLocks noGrp="1"/>
          </p:cNvSpPr>
          <p:nvPr>
            <p:ph type="title" idx="8"/>
          </p:nvPr>
        </p:nvSpPr>
        <p:spPr>
          <a:xfrm>
            <a:off x="6741232" y="165405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187" name="Google Shape;187;p40"/>
          <p:cNvCxnSpPr/>
          <p:nvPr/>
        </p:nvCxnSpPr>
        <p:spPr>
          <a:xfrm>
            <a:off x="1016907" y="242951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3188370" y="242951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/>
          <p:nvPr/>
        </p:nvCxnSpPr>
        <p:spPr>
          <a:xfrm>
            <a:off x="7576132" y="242951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4" name="Google Shape;233;p46">
            <a:extLst>
              <a:ext uri="{FF2B5EF4-FFF2-40B4-BE49-F238E27FC236}">
                <a16:creationId xmlns:a16="http://schemas.microsoft.com/office/drawing/2014/main" id="{3E48C48F-3931-417C-B5BC-D2D27EB42D01}"/>
              </a:ext>
            </a:extLst>
          </p:cNvPr>
          <p:cNvSpPr txBox="1">
            <a:spLocks/>
          </p:cNvSpPr>
          <p:nvPr/>
        </p:nvSpPr>
        <p:spPr>
          <a:xfrm>
            <a:off x="1337832" y="876975"/>
            <a:ext cx="6468336" cy="600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400"/>
              <a:buFont typeface="Montserrat ExtraBold"/>
              <a:buNone/>
              <a:tabLst/>
              <a:defRPr/>
            </a:pPr>
            <a:r>
              <a:rPr kumimoji="0" lang="it-IT" sz="2400" b="0" i="0" u="none" strike="noStrike" kern="0" cap="none" spc="0" normalizeH="0" baseline="0" noProof="0" dirty="0">
                <a:ln>
                  <a:noFill/>
                </a:ln>
                <a:solidFill>
                  <a:srgbClr val="FFAB40"/>
                </a:solidFill>
                <a:effectLst/>
                <a:uLnTx/>
                <a:uFillTx/>
                <a:latin typeface="Montserrat ExtraBold"/>
                <a:sym typeface="Montserrat ExtraBold"/>
              </a:rPr>
              <a:t>MODULE MAIN FUNCTIONALITIES</a:t>
            </a:r>
          </a:p>
        </p:txBody>
      </p:sp>
      <p:sp>
        <p:nvSpPr>
          <p:cNvPr id="15" name="Google Shape;181;p40">
            <a:extLst>
              <a:ext uri="{FF2B5EF4-FFF2-40B4-BE49-F238E27FC236}">
                <a16:creationId xmlns:a16="http://schemas.microsoft.com/office/drawing/2014/main" id="{401E284D-AF43-419D-B7DD-F7FF2F4E7E0D}"/>
              </a:ext>
            </a:extLst>
          </p:cNvPr>
          <p:cNvSpPr txBox="1">
            <a:spLocks/>
          </p:cNvSpPr>
          <p:nvPr/>
        </p:nvSpPr>
        <p:spPr>
          <a:xfrm>
            <a:off x="4193309" y="2524936"/>
            <a:ext cx="242272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 ExtraBold"/>
              <a:buNone/>
              <a:tabLst/>
              <a:defRPr/>
            </a:pPr>
            <a:r>
              <a:rPr kumimoji="0" lang="it-IT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ExtraBold"/>
                <a:sym typeface="Montserrat ExtraBold"/>
              </a:rPr>
              <a:t>REST API</a:t>
            </a:r>
          </a:p>
        </p:txBody>
      </p:sp>
      <p:sp>
        <p:nvSpPr>
          <p:cNvPr id="16" name="Google Shape;182;p40">
            <a:extLst>
              <a:ext uri="{FF2B5EF4-FFF2-40B4-BE49-F238E27FC236}">
                <a16:creationId xmlns:a16="http://schemas.microsoft.com/office/drawing/2014/main" id="{831443AD-06E2-4F25-AC25-EBA3DBE20865}"/>
              </a:ext>
            </a:extLst>
          </p:cNvPr>
          <p:cNvSpPr txBox="1">
            <a:spLocks/>
          </p:cNvSpPr>
          <p:nvPr/>
        </p:nvSpPr>
        <p:spPr>
          <a:xfrm>
            <a:off x="4371172" y="303142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Expose a REST API for request and delete an intent</a:t>
            </a:r>
          </a:p>
        </p:txBody>
      </p:sp>
      <p:sp>
        <p:nvSpPr>
          <p:cNvPr id="17" name="Google Shape;186;p40">
            <a:extLst>
              <a:ext uri="{FF2B5EF4-FFF2-40B4-BE49-F238E27FC236}">
                <a16:creationId xmlns:a16="http://schemas.microsoft.com/office/drawing/2014/main" id="{183E5138-3B7C-4AFE-8291-A9572364DA1D}"/>
              </a:ext>
            </a:extLst>
          </p:cNvPr>
          <p:cNvSpPr txBox="1">
            <a:spLocks/>
          </p:cNvSpPr>
          <p:nvPr/>
        </p:nvSpPr>
        <p:spPr>
          <a:xfrm>
            <a:off x="4371169" y="165405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3600"/>
              <a:buFont typeface="Montserrat ExtraBold"/>
              <a:buNone/>
              <a:tabLst/>
              <a:defRPr/>
            </a:pPr>
            <a:r>
              <a:rPr kumimoji="0" lang="en" sz="3600" b="0" i="0" u="none" strike="noStrike" kern="0" cap="none" spc="0" normalizeH="0" baseline="0" noProof="0" dirty="0">
                <a:ln>
                  <a:noFill/>
                </a:ln>
                <a:solidFill>
                  <a:srgbClr val="FFAB40"/>
                </a:solidFill>
                <a:effectLst/>
                <a:uLnTx/>
                <a:uFillTx/>
                <a:latin typeface="Montserrat ExtraBold"/>
                <a:sym typeface="Montserrat ExtraBold"/>
              </a:rPr>
              <a:t>03</a:t>
            </a:r>
          </a:p>
        </p:txBody>
      </p:sp>
      <p:cxnSp>
        <p:nvCxnSpPr>
          <p:cNvPr id="18" name="Google Shape;189;p40">
            <a:extLst>
              <a:ext uri="{FF2B5EF4-FFF2-40B4-BE49-F238E27FC236}">
                <a16:creationId xmlns:a16="http://schemas.microsoft.com/office/drawing/2014/main" id="{06AD6009-1E04-4B5C-B8FA-3DA47191ACCF}"/>
              </a:ext>
            </a:extLst>
          </p:cNvPr>
          <p:cNvCxnSpPr/>
          <p:nvPr/>
        </p:nvCxnSpPr>
        <p:spPr>
          <a:xfrm>
            <a:off x="5206069" y="242951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8392536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FLOODLIGHT FORWARDING MODULE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417427"/>
            <a:ext cx="7267000" cy="3281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200000"/>
              </a:lnSpc>
            </a:pPr>
            <a:r>
              <a:rPr lang="it-IT" sz="1400" dirty="0"/>
              <a:t>The </a:t>
            </a:r>
            <a:r>
              <a:rPr lang="it-IT" sz="1400" b="1" i="1" dirty="0"/>
              <a:t>forwarding </a:t>
            </a:r>
            <a:r>
              <a:rPr lang="it-IT" sz="1400" b="1" i="1" dirty="0" err="1"/>
              <a:t>module</a:t>
            </a:r>
            <a:r>
              <a:rPr lang="it-IT" sz="1400" b="1" i="1" dirty="0"/>
              <a:t> </a:t>
            </a:r>
            <a:r>
              <a:rPr lang="en-US" sz="1400" dirty="0"/>
              <a:t>“</a:t>
            </a:r>
            <a:r>
              <a:rPr lang="en-US" sz="1400" i="1" dirty="0"/>
              <a:t>is the default module used for Floodlight's learning switch implementation. It inserts flows in switches that routes packets from the source to the destination</a:t>
            </a:r>
            <a:r>
              <a:rPr lang="en-US" sz="1400" dirty="0"/>
              <a:t>".</a:t>
            </a:r>
          </a:p>
          <a:p>
            <a:pPr marL="171450" indent="-171450">
              <a:lnSpc>
                <a:spcPct val="200000"/>
              </a:lnSpc>
            </a:pPr>
            <a:r>
              <a:rPr lang="en-US" sz="1400" dirty="0"/>
              <a:t>The </a:t>
            </a:r>
            <a:r>
              <a:rPr lang="en-US" sz="1400" b="1" i="1" dirty="0"/>
              <a:t>extended forwarding module </a:t>
            </a:r>
            <a:r>
              <a:rPr lang="en-US" sz="1400" dirty="0"/>
              <a:t>extends the floodlight forwarding module and adds two functionalities:</a:t>
            </a:r>
          </a:p>
          <a:p>
            <a:pPr marL="685800" lvl="1" indent="-228600">
              <a:lnSpc>
                <a:spcPct val="2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sz="1400" dirty="0"/>
              <a:t>Maintain an array list for storing the active intents</a:t>
            </a:r>
          </a:p>
          <a:p>
            <a:pPr marL="685800" lvl="1" indent="-228600">
              <a:lnSpc>
                <a:spcPct val="2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sz="1400" dirty="0"/>
              <a:t>Packet-In message handling</a:t>
            </a:r>
          </a:p>
          <a:p>
            <a:pPr marL="171450" indent="-171450"/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78704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5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INTENT LIFECYCLE</a:t>
            </a:r>
            <a:endParaRPr dirty="0"/>
          </a:p>
        </p:txBody>
      </p:sp>
      <p:cxnSp>
        <p:nvCxnSpPr>
          <p:cNvPr id="1956" name="Google Shape;1956;p54"/>
          <p:cNvCxnSpPr>
            <a:cxnSpLocks/>
          </p:cNvCxnSpPr>
          <p:nvPr/>
        </p:nvCxnSpPr>
        <p:spPr>
          <a:xfrm>
            <a:off x="685800" y="2270479"/>
            <a:ext cx="7890164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7" name="Google Shape;1957;p54"/>
          <p:cNvSpPr txBox="1">
            <a:spLocks noGrp="1"/>
          </p:cNvSpPr>
          <p:nvPr>
            <p:ph type="title" idx="4294967295"/>
          </p:nvPr>
        </p:nvSpPr>
        <p:spPr>
          <a:xfrm>
            <a:off x="1019361" y="1508867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Creation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58" name="Google Shape;1958;p54"/>
          <p:cNvSpPr txBox="1">
            <a:spLocks noGrp="1"/>
          </p:cNvSpPr>
          <p:nvPr>
            <p:ph type="subTitle" idx="4294967295"/>
          </p:nvPr>
        </p:nvSpPr>
        <p:spPr>
          <a:xfrm>
            <a:off x="627413" y="2487979"/>
            <a:ext cx="2311174" cy="12578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" sz="1200" dirty="0">
                <a:solidFill>
                  <a:schemeClr val="lt1"/>
                </a:solidFill>
              </a:rPr>
              <a:t>Check for duplicate</a:t>
            </a:r>
          </a:p>
          <a:p>
            <a:pPr marL="285750" indent="-285750">
              <a:spcAft>
                <a:spcPts val="1600"/>
              </a:spcAft>
            </a:pPr>
            <a:r>
              <a:rPr lang="en" sz="1200" dirty="0">
                <a:solidFill>
                  <a:schemeClr val="lt1"/>
                </a:solidFill>
              </a:rPr>
              <a:t>New Timeout Task</a:t>
            </a:r>
          </a:p>
          <a:p>
            <a:pPr marL="285750" indent="-285750">
              <a:spcAft>
                <a:spcPts val="1600"/>
              </a:spcAft>
            </a:pPr>
            <a:r>
              <a:rPr lang="en" sz="1200" dirty="0">
                <a:solidFill>
                  <a:schemeClr val="lt1"/>
                </a:solidFill>
              </a:rPr>
              <a:t>Addition to intents DB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1959" name="Google Shape;1959;p54"/>
          <p:cNvSpPr txBox="1">
            <a:spLocks noGrp="1"/>
          </p:cNvSpPr>
          <p:nvPr>
            <p:ph type="title" idx="4294967295"/>
          </p:nvPr>
        </p:nvSpPr>
        <p:spPr>
          <a:xfrm>
            <a:off x="6505020" y="1507591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Expiration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2" name="Google Shape;1962;p54"/>
          <p:cNvSpPr txBox="1">
            <a:spLocks noGrp="1"/>
          </p:cNvSpPr>
          <p:nvPr>
            <p:ph type="title" idx="4294967295"/>
          </p:nvPr>
        </p:nvSpPr>
        <p:spPr>
          <a:xfrm>
            <a:off x="3647197" y="1507591"/>
            <a:ext cx="15273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Activation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965" name="Google Shape;1965;p54"/>
          <p:cNvSpPr/>
          <p:nvPr/>
        </p:nvSpPr>
        <p:spPr>
          <a:xfrm>
            <a:off x="1674250" y="2161729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966" name="Google Shape;1966;p54"/>
          <p:cNvSpPr/>
          <p:nvPr/>
        </p:nvSpPr>
        <p:spPr>
          <a:xfrm>
            <a:off x="4302097" y="2161729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967" name="Google Shape;1967;p54"/>
          <p:cNvSpPr/>
          <p:nvPr/>
        </p:nvSpPr>
        <p:spPr>
          <a:xfrm>
            <a:off x="7161549" y="2161729"/>
            <a:ext cx="217500" cy="21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1969" name="Google Shape;1969;p5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8" name="Google Shape;1958;p54">
            <a:extLst>
              <a:ext uri="{FF2B5EF4-FFF2-40B4-BE49-F238E27FC236}">
                <a16:creationId xmlns:a16="http://schemas.microsoft.com/office/drawing/2014/main" id="{1046F5B9-782B-41D8-A2CD-76A6A62FD558}"/>
              </a:ext>
            </a:extLst>
          </p:cNvPr>
          <p:cNvSpPr txBox="1">
            <a:spLocks/>
          </p:cNvSpPr>
          <p:nvPr/>
        </p:nvSpPr>
        <p:spPr>
          <a:xfrm>
            <a:off x="3255260" y="2560041"/>
            <a:ext cx="2311174" cy="1257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85D5E6"/>
              </a:buClr>
              <a:buSzPts val="1800"/>
              <a:buFont typeface="Montserrat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Allow Communications</a:t>
            </a:r>
          </a:p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85D5E6"/>
              </a:buClr>
              <a:buSzPts val="1800"/>
              <a:buFont typeface="Montserrat"/>
              <a:buChar char="●"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sp>
        <p:nvSpPr>
          <p:cNvPr id="19" name="Google Shape;1958;p54">
            <a:extLst>
              <a:ext uri="{FF2B5EF4-FFF2-40B4-BE49-F238E27FC236}">
                <a16:creationId xmlns:a16="http://schemas.microsoft.com/office/drawing/2014/main" id="{0AEEC100-DAA9-49E0-ACC1-CE815C55FF36}"/>
              </a:ext>
            </a:extLst>
          </p:cNvPr>
          <p:cNvSpPr txBox="1">
            <a:spLocks/>
          </p:cNvSpPr>
          <p:nvPr/>
        </p:nvSpPr>
        <p:spPr>
          <a:xfrm>
            <a:off x="5883107" y="2560042"/>
            <a:ext cx="2771126" cy="1257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85D5E6"/>
              </a:buClr>
              <a:buSzPts val="1800"/>
              <a:buFont typeface="Montserrat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Deny Communications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85D5E6"/>
              </a:buClr>
              <a:buSzPts val="1800"/>
              <a:buFont typeface="Montserrat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Delete intent from intents DB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499" y="445025"/>
            <a:ext cx="6134245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INTENT EXPIRATION (OR DELETION)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499" y="1121189"/>
            <a:ext cx="7172100" cy="828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i="1" dirty="0"/>
              <a:t>How to </a:t>
            </a:r>
            <a:r>
              <a:rPr lang="it-IT" sz="1400" i="1" dirty="0" err="1"/>
              <a:t>deny</a:t>
            </a:r>
            <a:r>
              <a:rPr lang="it-IT" sz="1400" i="1" dirty="0"/>
              <a:t> </a:t>
            </a:r>
            <a:r>
              <a:rPr lang="it-IT" sz="1400" i="1" dirty="0" err="1"/>
              <a:t>communications</a:t>
            </a:r>
            <a:r>
              <a:rPr lang="it-IT" sz="1400" i="1" dirty="0"/>
              <a:t>?</a:t>
            </a:r>
          </a:p>
          <a:p>
            <a:pPr marL="171450" indent="-171450">
              <a:lnSpc>
                <a:spcPct val="200000"/>
              </a:lnSpc>
            </a:pPr>
            <a:r>
              <a:rPr lang="it-IT" sz="1400" dirty="0"/>
              <a:t>The controller </a:t>
            </a:r>
            <a:r>
              <a:rPr lang="it-IT" sz="1400" dirty="0" err="1"/>
              <a:t>installs</a:t>
            </a:r>
            <a:r>
              <a:rPr lang="it-IT" sz="1400" dirty="0"/>
              <a:t> rules on </a:t>
            </a:r>
            <a:r>
              <a:rPr lang="it-IT" sz="1400" b="1" i="1" dirty="0"/>
              <a:t>access switches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9" name="Immagine 8" descr="Immagine che contiene testo, orologio, calibro&#10;&#10;Descrizione generata automaticamente">
            <a:extLst>
              <a:ext uri="{FF2B5EF4-FFF2-40B4-BE49-F238E27FC236}">
                <a16:creationId xmlns:a16="http://schemas.microsoft.com/office/drawing/2014/main" id="{796F6CA9-03E7-40FC-8F7F-E0983887B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864" y="2184992"/>
            <a:ext cx="5204271" cy="1428273"/>
          </a:xfrm>
          <a:prstGeom prst="rect">
            <a:avLst/>
          </a:prstGeom>
        </p:spPr>
      </p:pic>
      <p:sp>
        <p:nvSpPr>
          <p:cNvPr id="8" name="Google Shape;171;p39">
            <a:extLst>
              <a:ext uri="{FF2B5EF4-FFF2-40B4-BE49-F238E27FC236}">
                <a16:creationId xmlns:a16="http://schemas.microsoft.com/office/drawing/2014/main" id="{4EC3D161-69B9-4149-BD36-5023A101614E}"/>
              </a:ext>
            </a:extLst>
          </p:cNvPr>
          <p:cNvSpPr txBox="1">
            <a:spLocks/>
          </p:cNvSpPr>
          <p:nvPr/>
        </p:nvSpPr>
        <p:spPr>
          <a:xfrm>
            <a:off x="938499" y="3613265"/>
            <a:ext cx="7172100" cy="1207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ontserrat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What about intent deletion?</a:t>
            </a:r>
          </a:p>
          <a:p>
            <a:pPr marL="171450" marR="0" lvl="0" indent="-1714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ontserrat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For what concerns the </a:t>
            </a:r>
            <a:r>
              <a:rPr kumimoji="0" lang="en-US" sz="1400" b="1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deletion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 the operations are the same but we need also to delete the timeout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ontserrat"/>
              <a:buChar char="●"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ontserrat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92934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04447" y="521664"/>
            <a:ext cx="5405335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IPv4 &amp; ARP MANAGEMENT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781276" y="1145508"/>
            <a:ext cx="5133736" cy="5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 err="1"/>
              <a:t>Is</a:t>
            </a:r>
            <a:r>
              <a:rPr lang="it-IT" sz="1400" b="1" dirty="0"/>
              <a:t> Source-</a:t>
            </a:r>
            <a:r>
              <a:rPr lang="en-GB" sz="1400" b="1" dirty="0"/>
              <a:t>Destination</a:t>
            </a:r>
            <a:r>
              <a:rPr lang="it-IT" sz="1400" b="1" dirty="0"/>
              <a:t> </a:t>
            </a:r>
            <a:r>
              <a:rPr lang="it-IT" sz="1400" dirty="0" err="1"/>
              <a:t>present</a:t>
            </a:r>
            <a:r>
              <a:rPr lang="it-IT" sz="1400" dirty="0"/>
              <a:t> in the </a:t>
            </a:r>
            <a:r>
              <a:rPr lang="it-IT" sz="1400" dirty="0" err="1"/>
              <a:t>intent</a:t>
            </a:r>
            <a:r>
              <a:rPr lang="it-IT" sz="1400" dirty="0"/>
              <a:t> database?</a:t>
            </a:r>
            <a:endParaRPr sz="1400" dirty="0"/>
          </a:p>
        </p:txBody>
      </p:sp>
      <p:grpSp>
        <p:nvGrpSpPr>
          <p:cNvPr id="7" name="Google Shape;10697;p79">
            <a:extLst>
              <a:ext uri="{FF2B5EF4-FFF2-40B4-BE49-F238E27FC236}">
                <a16:creationId xmlns:a16="http://schemas.microsoft.com/office/drawing/2014/main" id="{8EA990CA-0057-4ECE-B546-B9960D69B5A0}"/>
              </a:ext>
            </a:extLst>
          </p:cNvPr>
          <p:cNvGrpSpPr/>
          <p:nvPr/>
        </p:nvGrpSpPr>
        <p:grpSpPr>
          <a:xfrm>
            <a:off x="7159416" y="2536694"/>
            <a:ext cx="720000" cy="720000"/>
            <a:chOff x="4129482" y="3681059"/>
            <a:chExt cx="355402" cy="354291"/>
          </a:xfrm>
          <a:solidFill>
            <a:srgbClr val="FF0000"/>
          </a:solidFill>
        </p:grpSpPr>
        <p:sp>
          <p:nvSpPr>
            <p:cNvPr id="10" name="Google Shape;10698;p79">
              <a:extLst>
                <a:ext uri="{FF2B5EF4-FFF2-40B4-BE49-F238E27FC236}">
                  <a16:creationId xmlns:a16="http://schemas.microsoft.com/office/drawing/2014/main" id="{F59D3244-CAB5-4668-9E95-97828C8F40E2}"/>
                </a:ext>
              </a:extLst>
            </p:cNvPr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" name="Google Shape;10699;p79">
              <a:extLst>
                <a:ext uri="{FF2B5EF4-FFF2-40B4-BE49-F238E27FC236}">
                  <a16:creationId xmlns:a16="http://schemas.microsoft.com/office/drawing/2014/main" id="{C282B119-47B0-4EEB-B20B-0F0FC4DFA567}"/>
                </a:ext>
              </a:extLst>
            </p:cNvPr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" name="Google Shape;10700;p79">
              <a:extLst>
                <a:ext uri="{FF2B5EF4-FFF2-40B4-BE49-F238E27FC236}">
                  <a16:creationId xmlns:a16="http://schemas.microsoft.com/office/drawing/2014/main" id="{7B01CE32-80C2-421C-BBBB-4AC1A994A892}"/>
                </a:ext>
              </a:extLst>
            </p:cNvPr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Google Shape;10701;p79">
              <a:extLst>
                <a:ext uri="{FF2B5EF4-FFF2-40B4-BE49-F238E27FC236}">
                  <a16:creationId xmlns:a16="http://schemas.microsoft.com/office/drawing/2014/main" id="{6C6CED1C-0818-4BEF-AFE2-0CE6636D7949}"/>
                </a:ext>
              </a:extLst>
            </p:cNvPr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4" name="Google Shape;10473;p79">
            <a:extLst>
              <a:ext uri="{FF2B5EF4-FFF2-40B4-BE49-F238E27FC236}">
                <a16:creationId xmlns:a16="http://schemas.microsoft.com/office/drawing/2014/main" id="{EF98C15B-9A7A-4B5F-B84F-39E7AD6765E7}"/>
              </a:ext>
            </a:extLst>
          </p:cNvPr>
          <p:cNvGrpSpPr/>
          <p:nvPr/>
        </p:nvGrpSpPr>
        <p:grpSpPr>
          <a:xfrm>
            <a:off x="7159416" y="3753062"/>
            <a:ext cx="720000" cy="720000"/>
            <a:chOff x="5823294" y="2309751"/>
            <a:chExt cx="315327" cy="314978"/>
          </a:xfrm>
          <a:solidFill>
            <a:srgbClr val="FF0000"/>
          </a:solidFill>
        </p:grpSpPr>
        <p:sp>
          <p:nvSpPr>
            <p:cNvPr id="15" name="Google Shape;10474;p79">
              <a:extLst>
                <a:ext uri="{FF2B5EF4-FFF2-40B4-BE49-F238E27FC236}">
                  <a16:creationId xmlns:a16="http://schemas.microsoft.com/office/drawing/2014/main" id="{1B49A751-CBF3-441D-87C1-5696FA0F020E}"/>
                </a:ext>
              </a:extLst>
            </p:cNvPr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10475;p79">
              <a:extLst>
                <a:ext uri="{FF2B5EF4-FFF2-40B4-BE49-F238E27FC236}">
                  <a16:creationId xmlns:a16="http://schemas.microsoft.com/office/drawing/2014/main" id="{963A817F-0077-482D-AB4A-28456902C0DA}"/>
                </a:ext>
              </a:extLst>
            </p:cNvPr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0476;p79">
              <a:extLst>
                <a:ext uri="{FF2B5EF4-FFF2-40B4-BE49-F238E27FC236}">
                  <a16:creationId xmlns:a16="http://schemas.microsoft.com/office/drawing/2014/main" id="{E7F20EE6-97C8-44F8-BAB0-027167B98264}"/>
                </a:ext>
              </a:extLst>
            </p:cNvPr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10477;p79">
              <a:extLst>
                <a:ext uri="{FF2B5EF4-FFF2-40B4-BE49-F238E27FC236}">
                  <a16:creationId xmlns:a16="http://schemas.microsoft.com/office/drawing/2014/main" id="{D2244287-3035-43A2-BEAE-76DEE836F2E8}"/>
                </a:ext>
              </a:extLst>
            </p:cNvPr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10478;p79">
              <a:extLst>
                <a:ext uri="{FF2B5EF4-FFF2-40B4-BE49-F238E27FC236}">
                  <a16:creationId xmlns:a16="http://schemas.microsoft.com/office/drawing/2014/main" id="{6880EF55-778C-4AA9-9CBB-D629D43054D5}"/>
                </a:ext>
              </a:extLst>
            </p:cNvPr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10479;p79">
              <a:extLst>
                <a:ext uri="{FF2B5EF4-FFF2-40B4-BE49-F238E27FC236}">
                  <a16:creationId xmlns:a16="http://schemas.microsoft.com/office/drawing/2014/main" id="{4A866E25-FE85-4955-9B72-69D903028247}"/>
                </a:ext>
              </a:extLst>
            </p:cNvPr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0480;p79">
              <a:extLst>
                <a:ext uri="{FF2B5EF4-FFF2-40B4-BE49-F238E27FC236}">
                  <a16:creationId xmlns:a16="http://schemas.microsoft.com/office/drawing/2014/main" id="{A54AE0D2-6BD6-426B-8B7E-8ACCC9F3D0B3}"/>
                </a:ext>
              </a:extLst>
            </p:cNvPr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10481;p79">
              <a:extLst>
                <a:ext uri="{FF2B5EF4-FFF2-40B4-BE49-F238E27FC236}">
                  <a16:creationId xmlns:a16="http://schemas.microsoft.com/office/drawing/2014/main" id="{04C7BBC7-5FB6-4F5B-BFF8-1A15EFEE5C21}"/>
                </a:ext>
              </a:extLst>
            </p:cNvPr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10482;p79">
              <a:extLst>
                <a:ext uri="{FF2B5EF4-FFF2-40B4-BE49-F238E27FC236}">
                  <a16:creationId xmlns:a16="http://schemas.microsoft.com/office/drawing/2014/main" id="{0388E814-ACE6-4A3C-8B9C-0E53F3BF3339}"/>
                </a:ext>
              </a:extLst>
            </p:cNvPr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10483;p79">
              <a:extLst>
                <a:ext uri="{FF2B5EF4-FFF2-40B4-BE49-F238E27FC236}">
                  <a16:creationId xmlns:a16="http://schemas.microsoft.com/office/drawing/2014/main" id="{0C7776B4-3539-48C5-8B8E-75BFB394313C}"/>
                </a:ext>
              </a:extLst>
            </p:cNvPr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10484;p79">
              <a:extLst>
                <a:ext uri="{FF2B5EF4-FFF2-40B4-BE49-F238E27FC236}">
                  <a16:creationId xmlns:a16="http://schemas.microsoft.com/office/drawing/2014/main" id="{903C9006-FD4D-40B6-95A8-F022D9CB9C29}"/>
                </a:ext>
              </a:extLst>
            </p:cNvPr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10485;p79">
              <a:extLst>
                <a:ext uri="{FF2B5EF4-FFF2-40B4-BE49-F238E27FC236}">
                  <a16:creationId xmlns:a16="http://schemas.microsoft.com/office/drawing/2014/main" id="{BE29232A-219E-416D-922A-8250AECF0177}"/>
                </a:ext>
              </a:extLst>
            </p:cNvPr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0486;p79">
              <a:extLst>
                <a:ext uri="{FF2B5EF4-FFF2-40B4-BE49-F238E27FC236}">
                  <a16:creationId xmlns:a16="http://schemas.microsoft.com/office/drawing/2014/main" id="{1BF02429-4B76-4475-9D01-4BB5BC2DC6B7}"/>
                </a:ext>
              </a:extLst>
            </p:cNvPr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10487;p79">
              <a:extLst>
                <a:ext uri="{FF2B5EF4-FFF2-40B4-BE49-F238E27FC236}">
                  <a16:creationId xmlns:a16="http://schemas.microsoft.com/office/drawing/2014/main" id="{78B914AF-6D3E-4722-8D56-9839355F722C}"/>
                </a:ext>
              </a:extLst>
            </p:cNvPr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10488;p79">
              <a:extLst>
                <a:ext uri="{FF2B5EF4-FFF2-40B4-BE49-F238E27FC236}">
                  <a16:creationId xmlns:a16="http://schemas.microsoft.com/office/drawing/2014/main" id="{F1233493-F97B-4087-BC27-8E98FD780B78}"/>
                </a:ext>
              </a:extLst>
            </p:cNvPr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10489;p79">
              <a:extLst>
                <a:ext uri="{FF2B5EF4-FFF2-40B4-BE49-F238E27FC236}">
                  <a16:creationId xmlns:a16="http://schemas.microsoft.com/office/drawing/2014/main" id="{5B307DA9-E8C8-4CBA-9D26-8DA1DC6A9EE7}"/>
                </a:ext>
              </a:extLst>
            </p:cNvPr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10490;p79">
              <a:extLst>
                <a:ext uri="{FF2B5EF4-FFF2-40B4-BE49-F238E27FC236}">
                  <a16:creationId xmlns:a16="http://schemas.microsoft.com/office/drawing/2014/main" id="{08ECFA53-8CF6-47F0-AE64-CD82CA7BFA28}"/>
                </a:ext>
              </a:extLst>
            </p:cNvPr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2" name="Google Shape;223;p45">
            <a:extLst>
              <a:ext uri="{FF2B5EF4-FFF2-40B4-BE49-F238E27FC236}">
                <a16:creationId xmlns:a16="http://schemas.microsoft.com/office/drawing/2014/main" id="{F3C1756F-A7EE-4034-A88F-85A2D695FE4B}"/>
              </a:ext>
            </a:extLst>
          </p:cNvPr>
          <p:cNvSpPr txBox="1">
            <a:spLocks/>
          </p:cNvSpPr>
          <p:nvPr/>
        </p:nvSpPr>
        <p:spPr>
          <a:xfrm>
            <a:off x="1677737" y="266384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400"/>
              <a:buFont typeface="Montserrat ExtraBold"/>
              <a:buNone/>
              <a:tabLst/>
              <a:defRPr/>
            </a:pPr>
            <a:r>
              <a:rPr kumimoji="0" lang="it-IT" sz="2400" b="0" i="0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Montserrat ExtraBold"/>
                <a:sym typeface="Montserrat ExtraBold"/>
              </a:rPr>
              <a:t>ALLOW</a:t>
            </a:r>
          </a:p>
        </p:txBody>
      </p:sp>
      <p:sp>
        <p:nvSpPr>
          <p:cNvPr id="33" name="Google Shape;224;p45">
            <a:extLst>
              <a:ext uri="{FF2B5EF4-FFF2-40B4-BE49-F238E27FC236}">
                <a16:creationId xmlns:a16="http://schemas.microsoft.com/office/drawing/2014/main" id="{5D809664-07DE-486A-B31C-EF8C23B7C06F}"/>
              </a:ext>
            </a:extLst>
          </p:cNvPr>
          <p:cNvSpPr txBox="1">
            <a:spLocks/>
          </p:cNvSpPr>
          <p:nvPr/>
        </p:nvSpPr>
        <p:spPr>
          <a:xfrm>
            <a:off x="1648610" y="3331447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ontserrat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the packet to be forwarded and the route to be established by the superclass</a:t>
            </a:r>
            <a:endParaRPr kumimoji="0" lang="en-US" sz="115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cxnSp>
        <p:nvCxnSpPr>
          <p:cNvPr id="36" name="Google Shape;227;p45">
            <a:extLst>
              <a:ext uri="{FF2B5EF4-FFF2-40B4-BE49-F238E27FC236}">
                <a16:creationId xmlns:a16="http://schemas.microsoft.com/office/drawing/2014/main" id="{D42EEEC7-65A9-4C4A-A3A7-A421C3171ECA}"/>
              </a:ext>
            </a:extLst>
          </p:cNvPr>
          <p:cNvCxnSpPr/>
          <p:nvPr/>
        </p:nvCxnSpPr>
        <p:spPr>
          <a:xfrm>
            <a:off x="2736887" y="328476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8" name="Google Shape;223;p45">
            <a:extLst>
              <a:ext uri="{FF2B5EF4-FFF2-40B4-BE49-F238E27FC236}">
                <a16:creationId xmlns:a16="http://schemas.microsoft.com/office/drawing/2014/main" id="{AD969063-295F-4200-BF11-8A25E2523F7A}"/>
              </a:ext>
            </a:extLst>
          </p:cNvPr>
          <p:cNvSpPr txBox="1">
            <a:spLocks/>
          </p:cNvSpPr>
          <p:nvPr/>
        </p:nvSpPr>
        <p:spPr>
          <a:xfrm>
            <a:off x="4472113" y="2643907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400"/>
              <a:buFont typeface="Montserrat ExtraBold"/>
              <a:buNone/>
              <a:tabLst/>
              <a:defRPr/>
            </a:pPr>
            <a:r>
              <a:rPr kumimoji="0" lang="it-IT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Montserrat ExtraBold"/>
                <a:sym typeface="Montserrat ExtraBold"/>
              </a:rPr>
              <a:t>DENY</a:t>
            </a:r>
          </a:p>
        </p:txBody>
      </p:sp>
      <p:sp>
        <p:nvSpPr>
          <p:cNvPr id="39" name="Google Shape;224;p45">
            <a:extLst>
              <a:ext uri="{FF2B5EF4-FFF2-40B4-BE49-F238E27FC236}">
                <a16:creationId xmlns:a16="http://schemas.microsoft.com/office/drawing/2014/main" id="{25534386-DA72-46CE-A437-BD70B8265878}"/>
              </a:ext>
            </a:extLst>
          </p:cNvPr>
          <p:cNvSpPr txBox="1">
            <a:spLocks/>
          </p:cNvSpPr>
          <p:nvPr/>
        </p:nvSpPr>
        <p:spPr>
          <a:xfrm>
            <a:off x="4436630" y="3311509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ontserrat"/>
              <a:buNone/>
              <a:tabLst/>
              <a:defRPr/>
            </a:pPr>
            <a:r>
              <a:rPr kumimoji="0" lang="en-US" sz="11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the communication  installing a temporary discard packet rule.</a:t>
            </a:r>
          </a:p>
        </p:txBody>
      </p:sp>
      <p:cxnSp>
        <p:nvCxnSpPr>
          <p:cNvPr id="40" name="Google Shape;227;p45">
            <a:extLst>
              <a:ext uri="{FF2B5EF4-FFF2-40B4-BE49-F238E27FC236}">
                <a16:creationId xmlns:a16="http://schemas.microsoft.com/office/drawing/2014/main" id="{327F5F52-075B-4F4E-A8E3-F45A9385129D}"/>
              </a:ext>
            </a:extLst>
          </p:cNvPr>
          <p:cNvCxnSpPr/>
          <p:nvPr/>
        </p:nvCxnSpPr>
        <p:spPr>
          <a:xfrm>
            <a:off x="5531263" y="326799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41" name="Google Shape;172;p39">
            <a:extLst>
              <a:ext uri="{FF2B5EF4-FFF2-40B4-BE49-F238E27FC236}">
                <a16:creationId xmlns:a16="http://schemas.microsoft.com/office/drawing/2014/main" id="{7B5C354F-78DC-4BC3-A0EC-116F9CBBF805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58" name="Google Shape;2446;p73">
            <a:extLst>
              <a:ext uri="{FF2B5EF4-FFF2-40B4-BE49-F238E27FC236}">
                <a16:creationId xmlns:a16="http://schemas.microsoft.com/office/drawing/2014/main" id="{64CA5D70-82AE-420F-884E-EA4D57138C25}"/>
              </a:ext>
            </a:extLst>
          </p:cNvPr>
          <p:cNvGrpSpPr/>
          <p:nvPr/>
        </p:nvGrpSpPr>
        <p:grpSpPr>
          <a:xfrm>
            <a:off x="671839" y="2527184"/>
            <a:ext cx="720000" cy="720000"/>
            <a:chOff x="5037700" y="2430325"/>
            <a:chExt cx="75950" cy="65850"/>
          </a:xfrm>
          <a:solidFill>
            <a:srgbClr val="92D050"/>
          </a:solidFill>
        </p:grpSpPr>
        <p:sp>
          <p:nvSpPr>
            <p:cNvPr id="59" name="Google Shape;2447;p73">
              <a:extLst>
                <a:ext uri="{FF2B5EF4-FFF2-40B4-BE49-F238E27FC236}">
                  <a16:creationId xmlns:a16="http://schemas.microsoft.com/office/drawing/2014/main" id="{4AC79595-9D65-4CC7-90B0-BD73DFAB68D5}"/>
                </a:ext>
              </a:extLst>
            </p:cNvPr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grp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2448;p73">
              <a:extLst>
                <a:ext uri="{FF2B5EF4-FFF2-40B4-BE49-F238E27FC236}">
                  <a16:creationId xmlns:a16="http://schemas.microsoft.com/office/drawing/2014/main" id="{545763E3-D869-47C6-8573-BA7871429483}"/>
                </a:ext>
              </a:extLst>
            </p:cNvPr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grp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03;p73">
            <a:extLst>
              <a:ext uri="{FF2B5EF4-FFF2-40B4-BE49-F238E27FC236}">
                <a16:creationId xmlns:a16="http://schemas.microsoft.com/office/drawing/2014/main" id="{FB9EDF55-B7EC-4D1B-883E-7CE30D26A54C}"/>
              </a:ext>
            </a:extLst>
          </p:cNvPr>
          <p:cNvGrpSpPr/>
          <p:nvPr/>
        </p:nvGrpSpPr>
        <p:grpSpPr>
          <a:xfrm rot="9381750">
            <a:off x="2216854" y="1901058"/>
            <a:ext cx="1824558" cy="360000"/>
            <a:chOff x="4662475" y="1976500"/>
            <a:chExt cx="68725" cy="36625"/>
          </a:xfrm>
        </p:grpSpPr>
        <p:sp>
          <p:nvSpPr>
            <p:cNvPr id="62" name="Google Shape;2404;p73">
              <a:extLst>
                <a:ext uri="{FF2B5EF4-FFF2-40B4-BE49-F238E27FC236}">
                  <a16:creationId xmlns:a16="http://schemas.microsoft.com/office/drawing/2014/main" id="{B07A0856-296D-4BDE-A1E8-2ABE3A5551DD}"/>
                </a:ext>
              </a:extLst>
            </p:cNvPr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2405;p73">
              <a:extLst>
                <a:ext uri="{FF2B5EF4-FFF2-40B4-BE49-F238E27FC236}">
                  <a16:creationId xmlns:a16="http://schemas.microsoft.com/office/drawing/2014/main" id="{06FA32AC-CD65-4776-A646-4944895C5DEF}"/>
                </a:ext>
              </a:extLst>
            </p:cNvPr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4" name="Google Shape;2406;p73">
              <a:extLst>
                <a:ext uri="{FF2B5EF4-FFF2-40B4-BE49-F238E27FC236}">
                  <a16:creationId xmlns:a16="http://schemas.microsoft.com/office/drawing/2014/main" id="{3EEC07A6-C20B-4805-8789-072CA224DD2A}"/>
                </a:ext>
              </a:extLst>
            </p:cNvPr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5" name="Google Shape;2403;p73">
            <a:extLst>
              <a:ext uri="{FF2B5EF4-FFF2-40B4-BE49-F238E27FC236}">
                <a16:creationId xmlns:a16="http://schemas.microsoft.com/office/drawing/2014/main" id="{F5DEBF43-3A22-4050-9613-9CEB682E5F40}"/>
              </a:ext>
            </a:extLst>
          </p:cNvPr>
          <p:cNvGrpSpPr/>
          <p:nvPr/>
        </p:nvGrpSpPr>
        <p:grpSpPr>
          <a:xfrm rot="1271949">
            <a:off x="4519361" y="1850206"/>
            <a:ext cx="1806794" cy="360000"/>
            <a:chOff x="4662475" y="1976500"/>
            <a:chExt cx="68725" cy="36625"/>
          </a:xfrm>
        </p:grpSpPr>
        <p:sp>
          <p:nvSpPr>
            <p:cNvPr id="66" name="Google Shape;2404;p73">
              <a:extLst>
                <a:ext uri="{FF2B5EF4-FFF2-40B4-BE49-F238E27FC236}">
                  <a16:creationId xmlns:a16="http://schemas.microsoft.com/office/drawing/2014/main" id="{8186CE25-FC0E-4E96-81F4-4383BD67ADE1}"/>
                </a:ext>
              </a:extLst>
            </p:cNvPr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7" name="Google Shape;2405;p73">
              <a:extLst>
                <a:ext uri="{FF2B5EF4-FFF2-40B4-BE49-F238E27FC236}">
                  <a16:creationId xmlns:a16="http://schemas.microsoft.com/office/drawing/2014/main" id="{AB60E693-1763-4C0D-B65E-9BA91A1D0694}"/>
                </a:ext>
              </a:extLst>
            </p:cNvPr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8" name="Google Shape;2406;p73">
              <a:extLst>
                <a:ext uri="{FF2B5EF4-FFF2-40B4-BE49-F238E27FC236}">
                  <a16:creationId xmlns:a16="http://schemas.microsoft.com/office/drawing/2014/main" id="{CADD1A66-2D41-463D-8B46-76E8FBF14AE2}"/>
                </a:ext>
              </a:extLst>
            </p:cNvPr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9" name="Google Shape;14095;p85">
            <a:extLst>
              <a:ext uri="{FF2B5EF4-FFF2-40B4-BE49-F238E27FC236}">
                <a16:creationId xmlns:a16="http://schemas.microsoft.com/office/drawing/2014/main" id="{20CDE166-5D9E-41BD-91FB-FA6BB4EAB363}"/>
              </a:ext>
            </a:extLst>
          </p:cNvPr>
          <p:cNvGrpSpPr/>
          <p:nvPr/>
        </p:nvGrpSpPr>
        <p:grpSpPr>
          <a:xfrm>
            <a:off x="4067837" y="1831100"/>
            <a:ext cx="540000" cy="540000"/>
            <a:chOff x="6099375" y="2456075"/>
            <a:chExt cx="540000" cy="540000"/>
          </a:xfrm>
        </p:grpSpPr>
        <p:sp>
          <p:nvSpPr>
            <p:cNvPr id="70" name="Google Shape;14096;p85">
              <a:extLst>
                <a:ext uri="{FF2B5EF4-FFF2-40B4-BE49-F238E27FC236}">
                  <a16:creationId xmlns:a16="http://schemas.microsoft.com/office/drawing/2014/main" id="{F04E1CB5-C6D9-4CF9-B105-007312FD9262}"/>
                </a:ext>
              </a:extLst>
            </p:cNvPr>
            <p:cNvSpPr/>
            <p:nvPr/>
          </p:nvSpPr>
          <p:spPr>
            <a:xfrm>
              <a:off x="6099375" y="2456075"/>
              <a:ext cx="540000" cy="540000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" name="Google Shape;14097;p85">
              <a:extLst>
                <a:ext uri="{FF2B5EF4-FFF2-40B4-BE49-F238E27FC236}">
                  <a16:creationId xmlns:a16="http://schemas.microsoft.com/office/drawing/2014/main" id="{AEFF2962-17F6-42F1-9E6E-502AD5386EBE}"/>
                </a:ext>
              </a:extLst>
            </p:cNvPr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3" name="Elemento grafico 2" descr="Strada con due vie con un sentiero con riempimento a tinta unita">
            <a:extLst>
              <a:ext uri="{FF2B5EF4-FFF2-40B4-BE49-F238E27FC236}">
                <a16:creationId xmlns:a16="http://schemas.microsoft.com/office/drawing/2014/main" id="{0D664A8D-E7E6-495E-881F-2DEAB9F56F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7867" y="34196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055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04447" y="521664"/>
            <a:ext cx="5405335" cy="479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REST API</a:t>
            </a:r>
            <a:endParaRPr dirty="0"/>
          </a:p>
        </p:txBody>
      </p:sp>
      <p:cxnSp>
        <p:nvCxnSpPr>
          <p:cNvPr id="41" name="Google Shape;172;p39">
            <a:extLst>
              <a:ext uri="{FF2B5EF4-FFF2-40B4-BE49-F238E27FC236}">
                <a16:creationId xmlns:a16="http://schemas.microsoft.com/office/drawing/2014/main" id="{7B5C354F-78DC-4BC3-A0EC-116F9CBBF805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554840E-27EB-4C56-BE05-DAD0593EA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81338" y="1573079"/>
            <a:ext cx="2886264" cy="714264"/>
          </a:xfrm>
        </p:spPr>
        <p:txBody>
          <a:bodyPr/>
          <a:lstStyle/>
          <a:p>
            <a:pPr marL="155575" indent="0">
              <a:lnSpc>
                <a:spcPct val="150000"/>
              </a:lnSpc>
              <a:buNone/>
            </a:pPr>
            <a:r>
              <a:rPr lang="it-IT" sz="2000" dirty="0"/>
              <a:t>ADD NEW INTENT</a:t>
            </a:r>
          </a:p>
        </p:txBody>
      </p:sp>
      <p:pic>
        <p:nvPicPr>
          <p:cNvPr id="9" name="Elemento grafico 8" descr="Badge Segui con riempimento a tinta unita">
            <a:extLst>
              <a:ext uri="{FF2B5EF4-FFF2-40B4-BE49-F238E27FC236}">
                <a16:creationId xmlns:a16="http://schemas.microsoft.com/office/drawing/2014/main" id="{3CC8DA6D-EF0D-420A-AF1C-FAC5C3DADC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7247" y="1414906"/>
            <a:ext cx="914400" cy="914400"/>
          </a:xfrm>
          <a:prstGeom prst="rect">
            <a:avLst/>
          </a:prstGeom>
        </p:spPr>
      </p:pic>
      <p:pic>
        <p:nvPicPr>
          <p:cNvPr id="35" name="Elemento grafico 34" descr="Badge Non seguire più con riempimento a tinta unita">
            <a:extLst>
              <a:ext uri="{FF2B5EF4-FFF2-40B4-BE49-F238E27FC236}">
                <a16:creationId xmlns:a16="http://schemas.microsoft.com/office/drawing/2014/main" id="{D133D85A-555F-4DDA-A6E5-EA2FBCA40E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4789" y="3233918"/>
            <a:ext cx="914400" cy="9144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E66DE116-C8BD-4E21-AE6D-957ECAC39144}"/>
              </a:ext>
            </a:extLst>
          </p:cNvPr>
          <p:cNvSpPr txBox="1"/>
          <p:nvPr/>
        </p:nvSpPr>
        <p:spPr>
          <a:xfrm>
            <a:off x="1470057" y="1328505"/>
            <a:ext cx="1322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@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001633">
                    <a:lumMod val="25000"/>
                    <a:lumOff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Post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( 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json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)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rgbClr val="FFAB40">
                  <a:lumMod val="75000"/>
                </a:srgbClr>
              </a:solidFill>
              <a:effectLst/>
              <a:uLnTx/>
              <a:uFillTx/>
              <a:latin typeface="Courier New" panose="02070309020205020404" pitchFamily="49" charset="0"/>
              <a:cs typeface="Courier New" panose="02070309020205020404" pitchFamily="49" charset="0"/>
              <a:sym typeface="Arial"/>
            </a:endParaRPr>
          </a:p>
        </p:txBody>
      </p:sp>
      <p:cxnSp>
        <p:nvCxnSpPr>
          <p:cNvPr id="10" name="Google Shape;172;p39">
            <a:extLst>
              <a:ext uri="{FF2B5EF4-FFF2-40B4-BE49-F238E27FC236}">
                <a16:creationId xmlns:a16="http://schemas.microsoft.com/office/drawing/2014/main" id="{2090EF90-BDA3-4048-99DA-77FB99425298}"/>
              </a:ext>
            </a:extLst>
          </p:cNvPr>
          <p:cNvCxnSpPr>
            <a:cxnSpLocks/>
          </p:cNvCxnSpPr>
          <p:nvPr/>
        </p:nvCxnSpPr>
        <p:spPr>
          <a:xfrm>
            <a:off x="1527482" y="1664302"/>
            <a:ext cx="2556730" cy="0"/>
          </a:xfrm>
          <a:prstGeom prst="straightConnector1">
            <a:avLst/>
          </a:prstGeom>
          <a:noFill/>
          <a:ln w="9525" cap="flat" cmpd="sng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0D1EB98-46EF-488E-BE39-B76515064CFA}"/>
              </a:ext>
            </a:extLst>
          </p:cNvPr>
          <p:cNvSpPr txBox="1"/>
          <p:nvPr/>
        </p:nvSpPr>
        <p:spPr>
          <a:xfrm>
            <a:off x="1499286" y="2102787"/>
            <a:ext cx="1834156" cy="615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host1_IP, host2_IP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timeout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 panose="00000500000000000000" pitchFamily="2" charset="0"/>
              <a:cs typeface="Arial"/>
              <a:sym typeface="Arial"/>
            </a:endParaRPr>
          </a:p>
        </p:txBody>
      </p:sp>
      <p:sp>
        <p:nvSpPr>
          <p:cNvPr id="12" name="Segnaposto testo 3">
            <a:extLst>
              <a:ext uri="{FF2B5EF4-FFF2-40B4-BE49-F238E27FC236}">
                <a16:creationId xmlns:a16="http://schemas.microsoft.com/office/drawing/2014/main" id="{4E5252B1-90B0-432E-8C2F-2C39887FABFC}"/>
              </a:ext>
            </a:extLst>
          </p:cNvPr>
          <p:cNvSpPr txBox="1">
            <a:spLocks/>
          </p:cNvSpPr>
          <p:nvPr/>
        </p:nvSpPr>
        <p:spPr>
          <a:xfrm>
            <a:off x="1266753" y="3319189"/>
            <a:ext cx="2884451" cy="714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5557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ontserrat"/>
              <a:buNone/>
              <a:tabLst/>
              <a:defRPr/>
            </a:pPr>
            <a:r>
              <a:rPr kumimoji="0" lang="it-IT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DELETE INTENT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E0B1EB9-9A9C-42E4-B459-32D73C2C3BE8}"/>
              </a:ext>
            </a:extLst>
          </p:cNvPr>
          <p:cNvSpPr txBox="1"/>
          <p:nvPr/>
        </p:nvSpPr>
        <p:spPr>
          <a:xfrm>
            <a:off x="1442106" y="3081542"/>
            <a:ext cx="1322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@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001633">
                    <a:lumMod val="25000"/>
                    <a:lumOff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Post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( 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json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)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rgbClr val="FFAB40">
                  <a:lumMod val="75000"/>
                </a:srgbClr>
              </a:solidFill>
              <a:effectLst/>
              <a:uLnTx/>
              <a:uFillTx/>
              <a:latin typeface="Courier New" panose="02070309020205020404" pitchFamily="49" charset="0"/>
              <a:cs typeface="Courier New" panose="02070309020205020404" pitchFamily="49" charset="0"/>
              <a:sym typeface="Arial"/>
            </a:endParaRPr>
          </a:p>
        </p:txBody>
      </p:sp>
      <p:cxnSp>
        <p:nvCxnSpPr>
          <p:cNvPr id="15" name="Google Shape;172;p39">
            <a:extLst>
              <a:ext uri="{FF2B5EF4-FFF2-40B4-BE49-F238E27FC236}">
                <a16:creationId xmlns:a16="http://schemas.microsoft.com/office/drawing/2014/main" id="{007F4E4C-E9E6-4594-A6F3-BA589F427495}"/>
              </a:ext>
            </a:extLst>
          </p:cNvPr>
          <p:cNvCxnSpPr>
            <a:cxnSpLocks/>
          </p:cNvCxnSpPr>
          <p:nvPr/>
        </p:nvCxnSpPr>
        <p:spPr>
          <a:xfrm>
            <a:off x="1525024" y="3442924"/>
            <a:ext cx="2465274" cy="22815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ADE4A0E-7888-418E-B598-DE2B31BDF03A}"/>
              </a:ext>
            </a:extLst>
          </p:cNvPr>
          <p:cNvSpPr txBox="1"/>
          <p:nvPr/>
        </p:nvSpPr>
        <p:spPr>
          <a:xfrm>
            <a:off x="1453864" y="3963022"/>
            <a:ext cx="1834156" cy="338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host1_IP, host2_IP</a:t>
            </a:r>
          </a:p>
        </p:txBody>
      </p:sp>
      <p:pic>
        <p:nvPicPr>
          <p:cNvPr id="27" name="Elemento grafico 26" descr="Badge Non seguire più con riempimento a tinta unita">
            <a:extLst>
              <a:ext uri="{FF2B5EF4-FFF2-40B4-BE49-F238E27FC236}">
                <a16:creationId xmlns:a16="http://schemas.microsoft.com/office/drawing/2014/main" id="{7E5B3FC9-3E4D-4725-97FC-BCF3D79AEE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72000" y="2724126"/>
            <a:ext cx="914400" cy="914400"/>
          </a:xfrm>
          <a:prstGeom prst="rect">
            <a:avLst/>
          </a:prstGeom>
        </p:spPr>
      </p:pic>
      <p:sp>
        <p:nvSpPr>
          <p:cNvPr id="28" name="Segnaposto testo 3">
            <a:extLst>
              <a:ext uri="{FF2B5EF4-FFF2-40B4-BE49-F238E27FC236}">
                <a16:creationId xmlns:a16="http://schemas.microsoft.com/office/drawing/2014/main" id="{9E074C74-C73E-47AE-B848-E52936004508}"/>
              </a:ext>
            </a:extLst>
          </p:cNvPr>
          <p:cNvSpPr txBox="1">
            <a:spLocks/>
          </p:cNvSpPr>
          <p:nvPr/>
        </p:nvSpPr>
        <p:spPr>
          <a:xfrm>
            <a:off x="5393964" y="2809397"/>
            <a:ext cx="3592599" cy="714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5557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ontserrat"/>
              <a:buNone/>
              <a:tabLst/>
              <a:defRPr/>
            </a:pPr>
            <a:r>
              <a:rPr kumimoji="0" lang="it-IT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DELETE ALL INTENTS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973B409A-5225-43A6-A51F-ED48F72E7D8D}"/>
              </a:ext>
            </a:extLst>
          </p:cNvPr>
          <p:cNvSpPr txBox="1"/>
          <p:nvPr/>
        </p:nvSpPr>
        <p:spPr>
          <a:xfrm>
            <a:off x="5569317" y="2571750"/>
            <a:ext cx="1322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@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001633">
                    <a:lumMod val="25000"/>
                    <a:lumOff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Post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( 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json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)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rgbClr val="FFAB40">
                  <a:lumMod val="75000"/>
                </a:srgbClr>
              </a:solidFill>
              <a:effectLst/>
              <a:uLnTx/>
              <a:uFillTx/>
              <a:latin typeface="Courier New" panose="02070309020205020404" pitchFamily="49" charset="0"/>
              <a:cs typeface="Courier New" panose="02070309020205020404" pitchFamily="49" charset="0"/>
              <a:sym typeface="Arial"/>
            </a:endParaRPr>
          </a:p>
        </p:txBody>
      </p:sp>
      <p:cxnSp>
        <p:nvCxnSpPr>
          <p:cNvPr id="30" name="Google Shape;172;p39">
            <a:extLst>
              <a:ext uri="{FF2B5EF4-FFF2-40B4-BE49-F238E27FC236}">
                <a16:creationId xmlns:a16="http://schemas.microsoft.com/office/drawing/2014/main" id="{BC2E90E4-3D29-402C-8155-5F6006EE1775}"/>
              </a:ext>
            </a:extLst>
          </p:cNvPr>
          <p:cNvCxnSpPr>
            <a:cxnSpLocks/>
          </p:cNvCxnSpPr>
          <p:nvPr/>
        </p:nvCxnSpPr>
        <p:spPr>
          <a:xfrm>
            <a:off x="5652235" y="2933132"/>
            <a:ext cx="2465274" cy="22815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978697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04447" y="521664"/>
            <a:ext cx="5405335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REST API</a:t>
            </a:r>
            <a:endParaRPr dirty="0"/>
          </a:p>
        </p:txBody>
      </p:sp>
      <p:cxnSp>
        <p:nvCxnSpPr>
          <p:cNvPr id="41" name="Google Shape;172;p39">
            <a:extLst>
              <a:ext uri="{FF2B5EF4-FFF2-40B4-BE49-F238E27FC236}">
                <a16:creationId xmlns:a16="http://schemas.microsoft.com/office/drawing/2014/main" id="{7B5C354F-78DC-4BC3-A0EC-116F9CBBF805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Elemento grafico 2" descr="Clessidra finita con riempimento a tinta unita">
            <a:extLst>
              <a:ext uri="{FF2B5EF4-FFF2-40B4-BE49-F238E27FC236}">
                <a16:creationId xmlns:a16="http://schemas.microsoft.com/office/drawing/2014/main" id="{CEFAE1CE-3629-4A76-9C59-735779404A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1366" y="3123632"/>
            <a:ext cx="914400" cy="914400"/>
          </a:xfrm>
          <a:prstGeom prst="rect">
            <a:avLst/>
          </a:prstGeom>
        </p:spPr>
      </p:pic>
      <p:pic>
        <p:nvPicPr>
          <p:cNvPr id="6" name="Elemento grafico 5" descr="Elenco con riempimento a tinta unita">
            <a:extLst>
              <a:ext uri="{FF2B5EF4-FFF2-40B4-BE49-F238E27FC236}">
                <a16:creationId xmlns:a16="http://schemas.microsoft.com/office/drawing/2014/main" id="{8D1A37D3-B932-49B4-B0A4-818BEA491C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4447" y="1357953"/>
            <a:ext cx="914400" cy="914400"/>
          </a:xfrm>
          <a:prstGeom prst="rect">
            <a:avLst/>
          </a:prstGeom>
        </p:spPr>
      </p:pic>
      <p:sp>
        <p:nvSpPr>
          <p:cNvPr id="9" name="Segnaposto testo 3">
            <a:extLst>
              <a:ext uri="{FF2B5EF4-FFF2-40B4-BE49-F238E27FC236}">
                <a16:creationId xmlns:a16="http://schemas.microsoft.com/office/drawing/2014/main" id="{23C4C48F-269C-4F33-8A21-006AB67DA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9873" y="1558089"/>
            <a:ext cx="2886264" cy="714264"/>
          </a:xfrm>
        </p:spPr>
        <p:txBody>
          <a:bodyPr/>
          <a:lstStyle/>
          <a:p>
            <a:pPr marL="155575" indent="0">
              <a:lnSpc>
                <a:spcPct val="150000"/>
              </a:lnSpc>
              <a:buNone/>
            </a:pPr>
            <a:r>
              <a:rPr lang="it-IT" sz="2000" dirty="0"/>
              <a:t>GET INTENTS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946045D-BE04-4D98-BE01-6780F57DA24A}"/>
              </a:ext>
            </a:extLst>
          </p:cNvPr>
          <p:cNvSpPr txBox="1"/>
          <p:nvPr/>
        </p:nvSpPr>
        <p:spPr>
          <a:xfrm>
            <a:off x="1898592" y="1313515"/>
            <a:ext cx="1322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@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001633">
                    <a:lumMod val="25000"/>
                    <a:lumOff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Get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( 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json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)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rgbClr val="FFAB40">
                  <a:lumMod val="75000"/>
                </a:srgbClr>
              </a:solidFill>
              <a:effectLst/>
              <a:uLnTx/>
              <a:uFillTx/>
              <a:latin typeface="Courier New" panose="02070309020205020404" pitchFamily="49" charset="0"/>
              <a:cs typeface="Courier New" panose="02070309020205020404" pitchFamily="49" charset="0"/>
              <a:sym typeface="Arial"/>
            </a:endParaRPr>
          </a:p>
        </p:txBody>
      </p:sp>
      <p:cxnSp>
        <p:nvCxnSpPr>
          <p:cNvPr id="12" name="Google Shape;172;p39">
            <a:extLst>
              <a:ext uri="{FF2B5EF4-FFF2-40B4-BE49-F238E27FC236}">
                <a16:creationId xmlns:a16="http://schemas.microsoft.com/office/drawing/2014/main" id="{D7227F2D-12D3-4708-AC99-921440961DFB}"/>
              </a:ext>
            </a:extLst>
          </p:cNvPr>
          <p:cNvCxnSpPr>
            <a:cxnSpLocks/>
          </p:cNvCxnSpPr>
          <p:nvPr/>
        </p:nvCxnSpPr>
        <p:spPr>
          <a:xfrm>
            <a:off x="1956017" y="1649312"/>
            <a:ext cx="2556730" cy="0"/>
          </a:xfrm>
          <a:prstGeom prst="straightConnector1">
            <a:avLst/>
          </a:prstGeom>
          <a:noFill/>
          <a:ln w="9525" cap="flat" cmpd="sng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512E91E-3F28-4534-96BF-EFF58D63FBE4}"/>
              </a:ext>
            </a:extLst>
          </p:cNvPr>
          <p:cNvSpPr txBox="1"/>
          <p:nvPr/>
        </p:nvSpPr>
        <p:spPr>
          <a:xfrm>
            <a:off x="1927821" y="2087797"/>
            <a:ext cx="3084499" cy="338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List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containing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all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existing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intents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 panose="00000500000000000000" pitchFamily="2" charset="0"/>
              <a:cs typeface="Arial"/>
              <a:sym typeface="Arial"/>
            </a:endParaRPr>
          </a:p>
        </p:txBody>
      </p:sp>
      <p:sp>
        <p:nvSpPr>
          <p:cNvPr id="15" name="Segnaposto testo 3">
            <a:extLst>
              <a:ext uri="{FF2B5EF4-FFF2-40B4-BE49-F238E27FC236}">
                <a16:creationId xmlns:a16="http://schemas.microsoft.com/office/drawing/2014/main" id="{A1875943-F9C6-4362-A70A-69DF660D1106}"/>
              </a:ext>
            </a:extLst>
          </p:cNvPr>
          <p:cNvSpPr txBox="1">
            <a:spLocks/>
          </p:cNvSpPr>
          <p:nvPr/>
        </p:nvSpPr>
        <p:spPr>
          <a:xfrm>
            <a:off x="1681208" y="3323768"/>
            <a:ext cx="2886264" cy="714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55575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0"/>
              <a:buFont typeface="Montserrat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MANAGE TIMEOUT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4AA9E8C-E107-49A2-9743-955FF07A3B2F}"/>
              </a:ext>
            </a:extLst>
          </p:cNvPr>
          <p:cNvSpPr txBox="1"/>
          <p:nvPr/>
        </p:nvSpPr>
        <p:spPr>
          <a:xfrm>
            <a:off x="1869927" y="3079194"/>
            <a:ext cx="2456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@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001633">
                    <a:lumMod val="25000"/>
                    <a:lumOff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Get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( 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json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), @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001633">
                    <a:lumMod val="25000"/>
                    <a:lumOff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Post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( 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json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AB40">
                    <a:lumMod val="75000"/>
                  </a:srgbClr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″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)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rgbClr val="FFAB40">
                  <a:lumMod val="75000"/>
                </a:srgbClr>
              </a:solidFill>
              <a:effectLst/>
              <a:uLnTx/>
              <a:uFillTx/>
              <a:latin typeface="Courier New" panose="02070309020205020404" pitchFamily="49" charset="0"/>
              <a:cs typeface="Courier New" panose="02070309020205020404" pitchFamily="49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/>
              <a:buNone/>
              <a:tabLst/>
              <a:defRPr/>
            </a:pP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badi" panose="020B0604020104020204" pitchFamily="34" charset="0"/>
                <a:cs typeface="Courier New" panose="02070309020205020404" pitchFamily="49" charset="0"/>
                <a:sym typeface="Arial"/>
              </a:rPr>
              <a:t> 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rgbClr val="FFAB40">
                  <a:lumMod val="75000"/>
                </a:srgbClr>
              </a:solidFill>
              <a:effectLst/>
              <a:uLnTx/>
              <a:uFillTx/>
              <a:latin typeface="Courier New" panose="02070309020205020404" pitchFamily="49" charset="0"/>
              <a:cs typeface="Courier New" panose="02070309020205020404" pitchFamily="49" charset="0"/>
              <a:sym typeface="Arial"/>
            </a:endParaRPr>
          </a:p>
        </p:txBody>
      </p:sp>
      <p:cxnSp>
        <p:nvCxnSpPr>
          <p:cNvPr id="17" name="Google Shape;172;p39">
            <a:extLst>
              <a:ext uri="{FF2B5EF4-FFF2-40B4-BE49-F238E27FC236}">
                <a16:creationId xmlns:a16="http://schemas.microsoft.com/office/drawing/2014/main" id="{A410BC41-F61B-4510-9DAD-81C4AA48EB34}"/>
              </a:ext>
            </a:extLst>
          </p:cNvPr>
          <p:cNvCxnSpPr>
            <a:cxnSpLocks/>
          </p:cNvCxnSpPr>
          <p:nvPr/>
        </p:nvCxnSpPr>
        <p:spPr>
          <a:xfrm>
            <a:off x="1927352" y="3414991"/>
            <a:ext cx="2556730" cy="0"/>
          </a:xfrm>
          <a:prstGeom prst="straightConnector1">
            <a:avLst/>
          </a:prstGeom>
          <a:noFill/>
          <a:ln w="9525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3136750-FF83-42EE-B5DF-A293ADB5138D}"/>
              </a:ext>
            </a:extLst>
          </p:cNvPr>
          <p:cNvSpPr txBox="1"/>
          <p:nvPr/>
        </p:nvSpPr>
        <p:spPr>
          <a:xfrm>
            <a:off x="1956017" y="3931913"/>
            <a:ext cx="3280065" cy="338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it-IT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Read 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or</a:t>
            </a:r>
            <a:r>
              <a:rPr kumimoji="0" lang="it-IT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it-IT" sz="12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Change</a:t>
            </a:r>
            <a:r>
              <a:rPr kumimoji="0" lang="it-IT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deny</a:t>
            </a:r>
            <a:r>
              <a:rPr kumimoji="0" lang="it-IT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it-IT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timeout</a:t>
            </a:r>
            <a:r>
              <a:rPr kumimoji="0" lang="it-I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it-IT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value</a:t>
            </a:r>
            <a:endParaRPr kumimoji="0" lang="it-IT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 panose="00000500000000000000" pitchFamily="2" charset="0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60653218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702</Words>
  <Application>Microsoft Office PowerPoint</Application>
  <PresentationFormat>Presentazione su schermo (16:9)</PresentationFormat>
  <Paragraphs>98</Paragraphs>
  <Slides>18</Slides>
  <Notes>18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18</vt:i4>
      </vt:variant>
    </vt:vector>
  </HeadingPairs>
  <TitlesOfParts>
    <vt:vector size="26" baseType="lpstr">
      <vt:lpstr>Abadi</vt:lpstr>
      <vt:lpstr>Arial</vt:lpstr>
      <vt:lpstr>Courier New</vt:lpstr>
      <vt:lpstr>Montserrat</vt:lpstr>
      <vt:lpstr>Montserrat ExtraBold</vt:lpstr>
      <vt:lpstr>Montserrat ExtraLight</vt:lpstr>
      <vt:lpstr>Futuristic Background by Slidesgo</vt:lpstr>
      <vt:lpstr>1_Futuristic Background by Slidesgo</vt:lpstr>
      <vt:lpstr>Intent Based Application</vt:lpstr>
      <vt:lpstr>WHAT IS AN INTENT?</vt:lpstr>
      <vt:lpstr>01</vt:lpstr>
      <vt:lpstr>FLOODLIGHT FORWARDING MODULE</vt:lpstr>
      <vt:lpstr>INTENT LIFECYCLE</vt:lpstr>
      <vt:lpstr>INTENT EXPIRATION (OR DELETION)</vt:lpstr>
      <vt:lpstr>IPv4 &amp; ARP MANAGEMENT</vt:lpstr>
      <vt:lpstr>REST API</vt:lpstr>
      <vt:lpstr>REST API</vt:lpstr>
      <vt:lpstr>LINK FAILURE HANDLING</vt:lpstr>
      <vt:lpstr>Testing</vt:lpstr>
      <vt:lpstr>Link Failure Test</vt:lpstr>
      <vt:lpstr>Link Failure Test</vt:lpstr>
      <vt:lpstr>Link Failure Test</vt:lpstr>
      <vt:lpstr>Ping Latency Test</vt:lpstr>
      <vt:lpstr>Ping Latency Test</vt:lpstr>
      <vt:lpstr>Ping Latency Test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Intent Based Application</dc:title>
  <dc:creator>Iemma;Mazzuoli;Menghini</dc:creator>
  <cp:lastModifiedBy>Francesco Iemma</cp:lastModifiedBy>
  <cp:revision>20</cp:revision>
  <dcterms:modified xsi:type="dcterms:W3CDTF">2022-04-12T08:25:10Z</dcterms:modified>
</cp:coreProperties>
</file>